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20"/>
  </p:notesMasterIdLst>
  <p:sldIdLst>
    <p:sldId id="644" r:id="rId6"/>
    <p:sldId id="614" r:id="rId7"/>
    <p:sldId id="608" r:id="rId8"/>
    <p:sldId id="342" r:id="rId9"/>
    <p:sldId id="613" r:id="rId10"/>
    <p:sldId id="612" r:id="rId11"/>
    <p:sldId id="260" r:id="rId12"/>
    <p:sldId id="261" r:id="rId13"/>
    <p:sldId id="262" r:id="rId14"/>
    <p:sldId id="646" r:id="rId15"/>
    <p:sldId id="264" r:id="rId16"/>
    <p:sldId id="645" r:id="rId17"/>
    <p:sldId id="267" r:id="rId18"/>
    <p:sldId id="266"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7C2917-1031-EE0B-27AF-78B022E0FF96}" name="Tuija Metso" initials="TM" userId="S::tuija.metso_vanhempainliitto.fi#ext#@unicef.fi::e13bff8f-82f3-41fe-8e1b-f15e39afe0e1" providerId="AD"/>
  <p188:author id="{3A7D5544-E2F4-3E67-E67C-4D3E8B1E4165}" name="Anne Viitala" initials="AV" userId="S::anne.viitala_vanhempainliitto.fi#ext#@unicef.fi::40d15289-04d2-48d2-91da-29059293b838" providerId="AD"/>
  <p188:author id="{D4E608DF-B7F4-31D7-71DC-D85D0A60C6E4}" name="Oona Kareinen" initials="OK" userId="S::oona.kareinen@unicef.fi::9aceec73-69a0-4183-9e8d-6f4ef37e395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E66E5-8707-4A4C-B805-D3D53EE24527}" type="datetimeFigureOut">
              <a:rPr lang="fi-FI" smtClean="0"/>
              <a:t>10.2.2023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D246B-2195-4A57-88B0-FD82444570BE}" type="slidenum">
              <a:rPr lang="fi-FI" smtClean="0"/>
              <a:t>‹#›</a:t>
            </a:fld>
            <a:endParaRPr lang="fi-FI"/>
          </a:p>
        </p:txBody>
      </p:sp>
    </p:spTree>
    <p:extLst>
      <p:ext uri="{BB962C8B-B14F-4D97-AF65-F5344CB8AC3E}">
        <p14:creationId xmlns:p14="http://schemas.microsoft.com/office/powerpoint/2010/main" val="127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I början av föräldraaftonen lönar det sig att ägna en stund åt att lära känna varandra och skapa en god, öppen atmosfär. Presentera er själva och berätta till exempel någon positiv sak om er skola eller klass</a:t>
            </a:r>
            <a:r>
              <a:rPr lang="sv-SE" noProof="0" dirty="0">
                <a:solidFill>
                  <a:srgbClr val="000000"/>
                </a:solidFill>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Beroende på deltagarnas i föräldraaftonen bakgrund, språkgrupp och antal, skulle föräldrarna till exempel i små grupper eller parvis kunna presentera sig själva och berätta någon positiv sak om sitt barn. </a:t>
            </a:r>
            <a:endParaRPr lang="sv-SE" sz="1200" b="0" i="0" noProof="0" dirty="0">
              <a:solidFill>
                <a:srgbClr val="444444"/>
              </a:solidFill>
              <a:effectLst/>
              <a:latin typeface="Arial" panose="020B0604020202020204" pitchFamily="34" charset="0"/>
              <a:cs typeface="Arial" panose="020B0604020202020204" pitchFamily="34" charset="0"/>
            </a:endParaRPr>
          </a:p>
          <a:p>
            <a:endParaRPr lang="sv-SE" noProof="0" dirty="0"/>
          </a:p>
        </p:txBody>
      </p:sp>
      <p:sp>
        <p:nvSpPr>
          <p:cNvPr id="4" name="Slide Number Placeholder 3"/>
          <p:cNvSpPr>
            <a:spLocks noGrp="1"/>
          </p:cNvSpPr>
          <p:nvPr>
            <p:ph type="sldNum" sz="quarter" idx="5"/>
          </p:nvPr>
        </p:nvSpPr>
        <p:spPr/>
        <p:txBody>
          <a:bodyPr/>
          <a:lstStyle/>
          <a:p>
            <a:fld id="{B06D246B-2195-4A57-88B0-FD82444570BE}" type="slidenum">
              <a:rPr lang="fi-FI" smtClean="0"/>
              <a:t>2</a:t>
            </a:fld>
            <a:endParaRPr lang="fi-FI"/>
          </a:p>
        </p:txBody>
      </p:sp>
    </p:spTree>
    <p:extLst>
      <p:ext uri="{BB962C8B-B14F-4D97-AF65-F5344CB8AC3E}">
        <p14:creationId xmlns:p14="http://schemas.microsoft.com/office/powerpoint/2010/main" val="237036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596305"/>
          </a:xfrm>
        </p:spPr>
        <p:txBody>
          <a:bodyPr/>
          <a:lstStyle/>
          <a:p>
            <a:pPr marL="171450" indent="-17145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Även om det inte finns någon officiell föräldraförening, lönar det sig att sporra föräldrarna till att lära känna varandra och känna samhörighet</a:t>
            </a:r>
            <a:r>
              <a:rPr lang="sv-SE"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Ett meningsfullt samarbete och talkoanda förutsätter inte goda språkkunskaper.</a:t>
            </a:r>
            <a:r>
              <a:rPr lang="sv-SE"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Samla på en dia de tillvägagångssätt, med vilka man i er skola stöder de likabehandlingen av invandrade föräldrar. </a:t>
            </a:r>
            <a:endParaRPr lang="sv-SE" noProof="0" dirty="0">
              <a:solidFill>
                <a:srgbClr val="000000"/>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b="0" i="0" u="none" strike="noStrike" noProof="0" dirty="0">
                <a:solidFill>
                  <a:srgbClr val="242424"/>
                </a:solidFill>
                <a:effectLst/>
                <a:latin typeface="Arial" panose="020B0604020202020204" pitchFamily="34" charset="0"/>
                <a:cs typeface="Arial" panose="020B0604020202020204" pitchFamily="34" charset="0"/>
              </a:rPr>
              <a:t>I bästa fall kan de föräldrar som känner till skolans praxis bättre vara oersättliga beledsagare och stöd i vardagen vid början i skolan eller på daghemmet. Föräldrar kan fungera som så kallade fadderföräldrar eller familjefaddrar, som hjälper att bli bekant med den finländska skolan, stödjer barnens kamratrelationer, ber dem komma och leka eller på visit. </a:t>
            </a:r>
            <a:r>
              <a:rPr lang="sv-SE"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På nätet finns det mycket hjälp och anvisningar, men det kan vara besvärligt att hitta dem när man söker på ett främmande språk. Konkret hjälp kan förutom praxis i skolgången vara till exempel att ge råd om trafikförbindelser och rutter och att berätta om de fritids- och hobbymöjligheter som finns på orten</a:t>
            </a:r>
            <a:r>
              <a:rPr lang="sv-SE"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b="0" i="0" u="none" strike="noStrike" noProof="0" dirty="0">
                <a:solidFill>
                  <a:srgbClr val="242424"/>
                </a:solidFill>
                <a:effectLst/>
                <a:latin typeface="Arial" panose="020B0604020202020204" pitchFamily="34" charset="0"/>
                <a:cs typeface="Arial" panose="020B0604020202020204" pitchFamily="34" charset="0"/>
              </a:rPr>
              <a:t>Skolan kan erbjuda lokaler för en träff med en föräldrakamratgrupp. Samtidigt sänks tröskeln för att komma till barnets skola och skolmiljön blir bekant för föräldrarna.</a:t>
            </a:r>
            <a:r>
              <a:rPr lang="sv-SE"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b="0" i="0" u="none" strike="noStrike" noProof="0" dirty="0">
                <a:solidFill>
                  <a:srgbClr val="242424"/>
                </a:solidFill>
                <a:effectLst/>
                <a:latin typeface="Arial" panose="020B0604020202020204" pitchFamily="34" charset="0"/>
                <a:cs typeface="Arial" panose="020B0604020202020204" pitchFamily="34" charset="0"/>
              </a:rPr>
              <a:t>Föräldrarna kan få kamratstöd också i </a:t>
            </a:r>
            <a:r>
              <a:rPr lang="sv-SE" b="0" i="0" u="none" strike="noStrike" noProof="0" dirty="0" err="1">
                <a:solidFill>
                  <a:srgbClr val="242424"/>
                </a:solidFill>
                <a:effectLst/>
                <a:latin typeface="Arial" panose="020B0604020202020204" pitchFamily="34" charset="0"/>
                <a:cs typeface="Arial" panose="020B0604020202020204" pitchFamily="34" charset="0"/>
              </a:rPr>
              <a:t>Whatsapp</a:t>
            </a:r>
            <a:r>
              <a:rPr lang="sv-SE" b="0" i="0" u="none" strike="noStrike" noProof="0" dirty="0">
                <a:solidFill>
                  <a:srgbClr val="242424"/>
                </a:solidFill>
                <a:effectLst/>
                <a:latin typeface="Arial" panose="020B0604020202020204" pitchFamily="34" charset="0"/>
                <a:cs typeface="Arial" panose="020B0604020202020204" pitchFamily="34" charset="0"/>
              </a:rPr>
              <a:t>- eller Facebook-grupper. </a:t>
            </a:r>
            <a:endParaRPr lang="sv-SE" noProof="0" dirty="0">
              <a:solidFill>
                <a:srgbClr val="24242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sv-SE" noProof="0" dirty="0">
                <a:solidFill>
                  <a:srgbClr val="242424"/>
                </a:solidFill>
                <a:latin typeface="Arial" panose="020B0604020202020204" pitchFamily="34" charset="0"/>
                <a:cs typeface="Arial" panose="020B0604020202020204" pitchFamily="34" charset="0"/>
              </a:rPr>
              <a:t>Skulle föräldrarna kunna ordna för andra föräldrar en Kan du Använda Wilma?-info?</a:t>
            </a:r>
          </a:p>
          <a:p>
            <a:pPr marL="171450" indent="-171450" fontAlgn="base">
              <a:buFont typeface="Arial" panose="020B0604020202020204" pitchFamily="34" charset="0"/>
              <a:buChar char="•"/>
            </a:pPr>
            <a:r>
              <a:rPr lang="sv-SE" noProof="0" dirty="0">
                <a:solidFill>
                  <a:srgbClr val="242424"/>
                </a:solidFill>
                <a:latin typeface="Arial" panose="020B0604020202020204" pitchFamily="34" charset="0"/>
                <a:cs typeface="Arial" panose="020B0604020202020204" pitchFamily="34" charset="0"/>
              </a:rPr>
              <a:t>Berätta om det i er skola finns fadderförälder- eller familjefadderverksamhet.</a:t>
            </a:r>
            <a:endParaRPr lang="sv-SE" b="0" i="0" noProof="0" dirty="0">
              <a:solidFill>
                <a:srgbClr val="242424"/>
              </a:solidFill>
              <a:effectLst/>
              <a:latin typeface="Arial" panose="020B0604020202020204" pitchFamily="34" charset="0"/>
              <a:cs typeface="Arial" panose="020B0604020202020204" pitchFamily="34" charset="0"/>
            </a:endParaRPr>
          </a:p>
          <a:p>
            <a:pPr fontAlgn="base">
              <a:buFont typeface="Arial" panose="020B0604020202020204" pitchFamily="34" charset="0"/>
            </a:pPr>
            <a:endParaRPr lang="sv-SE" noProof="0" dirty="0">
              <a:solidFill>
                <a:srgbClr val="444444"/>
              </a:solidFill>
              <a:latin typeface="Arial" panose="020B0604020202020204" pitchFamily="34" charset="0"/>
              <a:cs typeface="Arial" panose="020B0604020202020204" pitchFamily="34" charset="0"/>
            </a:endParaRPr>
          </a:p>
          <a:p>
            <a:endParaRPr lang="sv-SE" noProof="0" dirty="0">
              <a:cs typeface="Calibri" panose="020F0502020204030204"/>
            </a:endParaRPr>
          </a:p>
        </p:txBody>
      </p:sp>
      <p:sp>
        <p:nvSpPr>
          <p:cNvPr id="4" name="Dian numeron paikkamerkki 3"/>
          <p:cNvSpPr>
            <a:spLocks noGrp="1"/>
          </p:cNvSpPr>
          <p:nvPr>
            <p:ph type="sldNum" sz="quarter" idx="5"/>
          </p:nvPr>
        </p:nvSpPr>
        <p:spPr/>
        <p:txBody>
          <a:bodyPr/>
          <a:lstStyle/>
          <a:p>
            <a:fld id="{B06D246B-2195-4A57-88B0-FD82444570BE}" type="slidenum">
              <a:rPr lang="fi-FI" smtClean="0"/>
              <a:t>11</a:t>
            </a:fld>
            <a:endParaRPr lang="fi-FI"/>
          </a:p>
        </p:txBody>
      </p:sp>
    </p:spTree>
    <p:extLst>
      <p:ext uri="{BB962C8B-B14F-4D97-AF65-F5344CB8AC3E}">
        <p14:creationId xmlns:p14="http://schemas.microsoft.com/office/powerpoint/2010/main" val="207670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noProof="0" dirty="0">
                <a:solidFill>
                  <a:srgbClr val="000000"/>
                </a:solidFill>
                <a:effectLst/>
                <a:latin typeface="Arial" panose="020B0604020202020204" pitchFamily="34" charset="0"/>
                <a:cs typeface="Arial" panose="020B0604020202020204" pitchFamily="34" charset="0"/>
              </a:rPr>
              <a:t>Utöver samarbetet mellan hemmet och skolan kan man ge föräldrarna tips om hur man hemma kan stödja barnets skolgång eller vad ni önskar av föräldrarna</a:t>
            </a:r>
            <a:r>
              <a:rPr lang="sv-SE" sz="1200" b="0" i="0" noProof="0" dirty="0">
                <a:solidFill>
                  <a:srgbClr val="444444"/>
                </a:solidFill>
                <a:effectLst/>
                <a:latin typeface="Arial" panose="020B0604020202020204" pitchFamily="34" charset="0"/>
                <a:cs typeface="Arial" panose="020B0604020202020204" pitchFamily="34" charset="0"/>
              </a:rPr>
              <a:t>​.</a:t>
            </a:r>
          </a:p>
          <a:p>
            <a:endParaRPr lang="sv-SE" noProof="0" dirty="0"/>
          </a:p>
        </p:txBody>
      </p:sp>
      <p:sp>
        <p:nvSpPr>
          <p:cNvPr id="4" name="Slide Number Placeholder 3"/>
          <p:cNvSpPr>
            <a:spLocks noGrp="1"/>
          </p:cNvSpPr>
          <p:nvPr>
            <p:ph type="sldNum" sz="quarter" idx="5"/>
          </p:nvPr>
        </p:nvSpPr>
        <p:spPr/>
        <p:txBody>
          <a:bodyPr/>
          <a:lstStyle/>
          <a:p>
            <a:fld id="{B06D246B-2195-4A57-88B0-FD82444570BE}" type="slidenum">
              <a:rPr lang="fi-FI" smtClean="0"/>
              <a:t>12</a:t>
            </a:fld>
            <a:endParaRPr lang="fi-FI"/>
          </a:p>
        </p:txBody>
      </p:sp>
    </p:spTree>
    <p:extLst>
      <p:ext uri="{BB962C8B-B14F-4D97-AF65-F5344CB8AC3E}">
        <p14:creationId xmlns:p14="http://schemas.microsoft.com/office/powerpoint/2010/main" val="202692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r>
              <a:rPr lang="sv-SE" b="0" i="0" u="none" strike="noStrike" noProof="0" dirty="0">
                <a:solidFill>
                  <a:srgbClr val="000000"/>
                </a:solidFill>
                <a:effectLst/>
                <a:latin typeface="Arial" panose="020B0604020202020204" pitchFamily="34" charset="0"/>
                <a:cs typeface="Arial" panose="020B0604020202020204" pitchFamily="34" charset="0"/>
              </a:rPr>
              <a:t>Man kan på förhand begära in frågor av föräldrarna / diskutera frågor som tagits upp på föräldraaftonen. </a:t>
            </a:r>
            <a:r>
              <a:rPr lang="sv-SE" b="0" i="0" noProof="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endParaRPr lang="sv-SE" sz="1800" b="0" i="0" noProof="0" dirty="0">
              <a:solidFill>
                <a:srgbClr val="444444"/>
              </a:solidFill>
              <a:effectLst/>
              <a:latin typeface="Arial" panose="020B0604020202020204" pitchFamily="34" charset="0"/>
            </a:endParaRPr>
          </a:p>
          <a:p>
            <a:endParaRPr lang="sv-SE" noProof="0" dirty="0"/>
          </a:p>
        </p:txBody>
      </p:sp>
      <p:sp>
        <p:nvSpPr>
          <p:cNvPr id="4" name="Dian numeron paikkamerkki 3"/>
          <p:cNvSpPr>
            <a:spLocks noGrp="1"/>
          </p:cNvSpPr>
          <p:nvPr>
            <p:ph type="sldNum" sz="quarter" idx="5"/>
          </p:nvPr>
        </p:nvSpPr>
        <p:spPr/>
        <p:txBody>
          <a:bodyPr/>
          <a:lstStyle/>
          <a:p>
            <a:fld id="{B06D246B-2195-4A57-88B0-FD82444570BE}" type="slidenum">
              <a:rPr lang="fi-FI" smtClean="0"/>
              <a:t>13</a:t>
            </a:fld>
            <a:endParaRPr lang="fi-FI"/>
          </a:p>
        </p:txBody>
      </p:sp>
    </p:spTree>
    <p:extLst>
      <p:ext uri="{BB962C8B-B14F-4D97-AF65-F5344CB8AC3E}">
        <p14:creationId xmlns:p14="http://schemas.microsoft.com/office/powerpoint/2010/main" val="238432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sv-SE" b="0" i="0" noProof="0" dirty="0">
                <a:solidFill>
                  <a:srgbClr val="2D2D2D"/>
                </a:solidFill>
                <a:effectLst/>
                <a:latin typeface="Arial" panose="020B0604020202020204" pitchFamily="34" charset="0"/>
                <a:cs typeface="Arial" panose="020B0604020202020204" pitchFamily="34" charset="0"/>
              </a:rPr>
              <a:t>Konventionen om barnets rättigheter är den FN-människorättskonvention som har ratificerats mest: 196 länder har förbundit sig att följa den. </a:t>
            </a:r>
          </a:p>
          <a:p>
            <a:pPr algn="l"/>
            <a:br>
              <a:rPr lang="sv-SE" b="0" i="0" noProof="0" dirty="0">
                <a:solidFill>
                  <a:srgbClr val="2D2D2D"/>
                </a:solidFill>
                <a:effectLst/>
                <a:latin typeface="Arial" panose="020B0604020202020204" pitchFamily="34" charset="0"/>
                <a:cs typeface="Arial" panose="020B0604020202020204" pitchFamily="34" charset="0"/>
              </a:rPr>
            </a:br>
            <a:r>
              <a:rPr lang="sv-SE" b="0" i="0" noProof="0" dirty="0">
                <a:solidFill>
                  <a:srgbClr val="2D2D2D"/>
                </a:solidFill>
                <a:effectLst/>
                <a:latin typeface="Arial" panose="020B0604020202020204" pitchFamily="34" charset="0"/>
                <a:cs typeface="Arial" panose="020B0604020202020204" pitchFamily="34" charset="0"/>
              </a:rPr>
              <a:t>FN:s konvention om barnets rättigheter definierar barnets rättigheter enligt fyra principer:</a:t>
            </a:r>
          </a:p>
          <a:p>
            <a:pPr algn="l">
              <a:buFont typeface="Arial" panose="020B0604020202020204" pitchFamily="34" charset="0"/>
              <a:buChar char="•"/>
            </a:pPr>
            <a:r>
              <a:rPr lang="sv-SE" b="0" i="0" noProof="0" dirty="0">
                <a:solidFill>
                  <a:srgbClr val="2D2D2D"/>
                </a:solidFill>
                <a:effectLst/>
                <a:latin typeface="Arial" panose="020B0604020202020204" pitchFamily="34" charset="0"/>
                <a:cs typeface="Arial" panose="020B0604020202020204" pitchFamily="34" charset="0"/>
              </a:rPr>
              <a:t> Ett barn får inte diskrimineras.</a:t>
            </a:r>
          </a:p>
          <a:p>
            <a:pPr algn="l">
              <a:buFont typeface="Arial" panose="020B0604020202020204" pitchFamily="34" charset="0"/>
              <a:buChar char="•"/>
            </a:pPr>
            <a:r>
              <a:rPr lang="sv-SE" b="0" i="0" noProof="0" dirty="0">
                <a:solidFill>
                  <a:srgbClr val="2D2D2D"/>
                </a:solidFill>
                <a:effectLst/>
                <a:latin typeface="Arial" panose="020B0604020202020204" pitchFamily="34" charset="0"/>
                <a:cs typeface="Arial" panose="020B0604020202020204" pitchFamily="34" charset="0"/>
              </a:rPr>
              <a:t> Barnets bästa ska beaktas.</a:t>
            </a:r>
          </a:p>
          <a:p>
            <a:pPr algn="l">
              <a:buFont typeface="Arial" panose="020B0604020202020204" pitchFamily="34" charset="0"/>
              <a:buChar char="•"/>
            </a:pPr>
            <a:r>
              <a:rPr lang="sv-SE" b="0" i="0" noProof="0" dirty="0">
                <a:solidFill>
                  <a:srgbClr val="2D2D2D"/>
                </a:solidFill>
                <a:effectLst/>
                <a:latin typeface="Arial" panose="020B0604020202020204" pitchFamily="34" charset="0"/>
                <a:cs typeface="Arial" panose="020B0604020202020204" pitchFamily="34" charset="0"/>
              </a:rPr>
              <a:t> Ett barn har rätt till liv och utveckling.</a:t>
            </a:r>
          </a:p>
          <a:p>
            <a:pPr algn="l">
              <a:buFont typeface="Arial" panose="020B0604020202020204" pitchFamily="34" charset="0"/>
              <a:buChar char="•"/>
            </a:pPr>
            <a:r>
              <a:rPr lang="sv-SE" b="0" i="0" noProof="0" dirty="0">
                <a:solidFill>
                  <a:srgbClr val="2D2D2D"/>
                </a:solidFill>
                <a:effectLst/>
                <a:latin typeface="Arial" panose="020B0604020202020204" pitchFamily="34" charset="0"/>
                <a:cs typeface="Arial" panose="020B0604020202020204" pitchFamily="34" charset="0"/>
              </a:rPr>
              <a:t> Barnets åsikt ska respekteras.</a:t>
            </a:r>
          </a:p>
          <a:p>
            <a:endParaRPr lang="sv-SE" b="0" i="0" noProof="0" dirty="0">
              <a:solidFill>
                <a:srgbClr val="2D2D2D"/>
              </a:solidFill>
              <a:effectLst/>
              <a:latin typeface="Arial" panose="020B0604020202020204" pitchFamily="34" charset="0"/>
              <a:cs typeface="Arial" panose="020B0604020202020204" pitchFamily="34" charset="0"/>
            </a:endParaRPr>
          </a:p>
          <a:p>
            <a:r>
              <a:rPr lang="sv-SE" b="0" i="0" noProof="0" dirty="0">
                <a:solidFill>
                  <a:srgbClr val="2D2D2D"/>
                </a:solidFill>
                <a:effectLst/>
                <a:latin typeface="Arial" panose="020B0604020202020204" pitchFamily="34" charset="0"/>
                <a:cs typeface="Arial" panose="020B0604020202020204" pitchFamily="34" charset="0"/>
              </a:rPr>
              <a:t>Mer information: https://www.unicef.fi/tyomme/lapsen-oikeudet/lapsen-oikeuksien-sopimus/</a:t>
            </a:r>
          </a:p>
          <a:p>
            <a:endParaRPr lang="sv-SE" b="0" i="0" noProof="0" dirty="0">
              <a:solidFill>
                <a:srgbClr val="2D2D2D"/>
              </a:solidFill>
              <a:effectLst/>
              <a:latin typeface="Arial" panose="020B0604020202020204" pitchFamily="34" charset="0"/>
              <a:cs typeface="Arial" panose="020B0604020202020204" pitchFamily="34" charset="0"/>
            </a:endParaRPr>
          </a:p>
          <a:p>
            <a:r>
              <a:rPr lang="sv-SE" b="0" i="0" noProof="0" dirty="0">
                <a:solidFill>
                  <a:srgbClr val="2D2D2D"/>
                </a:solidFill>
                <a:effectLst/>
                <a:latin typeface="Arial" panose="020B0604020202020204" pitchFamily="34" charset="0"/>
                <a:cs typeface="Arial" panose="020B0604020202020204" pitchFamily="34" charset="0"/>
              </a:rPr>
              <a:t>OBS Ge vid träffen en bilaga för barn som kan printas ut: Broschyren Barnets rättigheter, som också har översatts till ukrainska.</a:t>
            </a:r>
            <a:br>
              <a:rPr lang="sv-SE" noProof="0" dirty="0">
                <a:latin typeface="Arial" panose="020B0604020202020204" pitchFamily="34" charset="0"/>
                <a:cs typeface="Arial" panose="020B0604020202020204" pitchFamily="34" charset="0"/>
              </a:rPr>
            </a:br>
            <a:endParaRPr lang="sv-SE"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6D246B-2195-4A57-88B0-FD82444570BE}" type="slidenum">
              <a:rPr lang="fi-FI" smtClean="0"/>
              <a:t>3</a:t>
            </a:fld>
            <a:endParaRPr lang="fi-FI"/>
          </a:p>
        </p:txBody>
      </p:sp>
    </p:spTree>
    <p:extLst>
      <p:ext uri="{BB962C8B-B14F-4D97-AF65-F5344CB8AC3E}">
        <p14:creationId xmlns:p14="http://schemas.microsoft.com/office/powerpoint/2010/main" val="217033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latin typeface="Arial" panose="020B0604020202020204" pitchFamily="34" charset="0"/>
                <a:cs typeface="Arial" panose="020B0604020202020204" pitchFamily="34" charset="0"/>
              </a:rPr>
              <a:t>UTBILDNING: I Finland går man i skola i åldern 6-18 år (förskoleundervisning, grundläggande utbildning, studier på andra stadiet). Man går i skola 5 dagar i veckan, man gör läxor hemma på kvällarna eller veckosluten. Man måste be om tillstånd av skolan för att semestra utanför skolloven.</a:t>
            </a:r>
          </a:p>
          <a:p>
            <a:br>
              <a:rPr lang="sv-SE" b="0" i="0" noProof="0" dirty="0">
                <a:solidFill>
                  <a:srgbClr val="2D2D2D"/>
                </a:solidFill>
                <a:effectLst/>
                <a:latin typeface="Arial" panose="020B0604020202020204" pitchFamily="34" charset="0"/>
                <a:cs typeface="Arial" panose="020B0604020202020204" pitchFamily="34" charset="0"/>
              </a:rPr>
            </a:br>
            <a:r>
              <a:rPr lang="sv-SE" b="0" i="0" noProof="0" dirty="0">
                <a:solidFill>
                  <a:srgbClr val="2D2D2D"/>
                </a:solidFill>
                <a:effectLst/>
                <a:latin typeface="Arial" panose="020B0604020202020204" pitchFamily="34" charset="0"/>
                <a:cs typeface="Arial" panose="020B0604020202020204" pitchFamily="34" charset="0"/>
              </a:rPr>
              <a:t>FRITID: Barn har rätt att leka, vila och göra trevliga saker. Här kan man också nämna för ungas föräldrar att enligt finsk lag får personer under 14 år inte utföra förvärvsarbete och 15-18-åringar bara i en viss omfattning och så att det inte stör skolgången.</a:t>
            </a:r>
          </a:p>
          <a:p>
            <a:br>
              <a:rPr lang="sv-SE" b="0" i="0" noProof="0" dirty="0">
                <a:solidFill>
                  <a:srgbClr val="2D2D2D"/>
                </a:solidFill>
                <a:effectLst/>
                <a:latin typeface="Arial" panose="020B0604020202020204" pitchFamily="34" charset="0"/>
                <a:cs typeface="Arial" panose="020B0604020202020204" pitchFamily="34" charset="0"/>
              </a:rPr>
            </a:br>
            <a:r>
              <a:rPr lang="sv-SE" b="0" i="0" noProof="0" dirty="0">
                <a:solidFill>
                  <a:srgbClr val="2D2D2D"/>
                </a:solidFill>
                <a:effectLst/>
                <a:latin typeface="Arial" panose="020B0604020202020204" pitchFamily="34" charset="0"/>
                <a:cs typeface="Arial" panose="020B0604020202020204" pitchFamily="34" charset="0"/>
              </a:rPr>
              <a:t>TRYGGHET: Mobbning godkänns inte i någon som helst form</a:t>
            </a:r>
            <a:r>
              <a:rPr lang="sv-SE" noProof="0" dirty="0">
                <a:latin typeface="Arial" panose="020B0604020202020204" pitchFamily="34" charset="0"/>
                <a:cs typeface="Arial" panose="020B0604020202020204" pitchFamily="34" charset="0"/>
              </a:rPr>
              <a:t>. Varje skola har en plan för att förebygga mobbning samt för att behandla mobbningssituationer.</a:t>
            </a:r>
            <a:endParaRPr lang="sv-SE" b="0" i="0" noProof="0" dirty="0">
              <a:solidFill>
                <a:srgbClr val="2D2D2D"/>
              </a:solidFill>
              <a:effectLst/>
              <a:latin typeface="Arial" panose="020B0604020202020204" pitchFamily="34" charset="0"/>
              <a:cs typeface="Arial" panose="020B0604020202020204" pitchFamily="34" charset="0"/>
            </a:endParaRPr>
          </a:p>
          <a:p>
            <a:br>
              <a:rPr lang="sv-SE" b="0" i="0" noProof="0" dirty="0">
                <a:solidFill>
                  <a:srgbClr val="2D2D2D"/>
                </a:solidFill>
                <a:effectLst/>
                <a:latin typeface="Arial" panose="020B0604020202020204" pitchFamily="34" charset="0"/>
                <a:cs typeface="Arial" panose="020B0604020202020204" pitchFamily="34" charset="0"/>
              </a:rPr>
            </a:br>
            <a:r>
              <a:rPr lang="sv-SE" b="0" i="0" noProof="0" dirty="0">
                <a:solidFill>
                  <a:srgbClr val="2D2D2D"/>
                </a:solidFill>
                <a:effectLst/>
                <a:latin typeface="Arial" panose="020B0604020202020204" pitchFamily="34" charset="0"/>
                <a:cs typeface="Arial" panose="020B0604020202020204" pitchFamily="34" charset="0"/>
              </a:rPr>
              <a:t>Mer information: https://www.unicef.fi/tyomme/lapsen-oikeudet/lapsen-oikeuksien-sopimus/</a:t>
            </a:r>
          </a:p>
          <a:p>
            <a:endParaRPr lang="sv-SE" b="0" i="0" noProof="0" dirty="0">
              <a:solidFill>
                <a:srgbClr val="2D2D2D"/>
              </a:solidFill>
              <a:effectLst/>
              <a:latin typeface="Arial" panose="020B0604020202020204" pitchFamily="34" charset="0"/>
              <a:cs typeface="Arial" panose="020B0604020202020204" pitchFamily="34" charset="0"/>
            </a:endParaRPr>
          </a:p>
          <a:p>
            <a:r>
              <a:rPr lang="sv-SE" b="0" i="0" noProof="0" dirty="0">
                <a:solidFill>
                  <a:srgbClr val="2D2D2D"/>
                </a:solidFill>
                <a:effectLst/>
                <a:latin typeface="Arial" panose="020B0604020202020204" pitchFamily="34" charset="0"/>
                <a:cs typeface="Arial" panose="020B0604020202020204" pitchFamily="34" charset="0"/>
              </a:rPr>
              <a:t>Tilläggsmaterial: Den för barn avsedda </a:t>
            </a:r>
            <a:r>
              <a:rPr lang="sv-SE" b="1" i="0" noProof="0" dirty="0">
                <a:solidFill>
                  <a:srgbClr val="2D2D2D"/>
                </a:solidFill>
                <a:effectLst/>
                <a:latin typeface="Arial" panose="020B0604020202020204" pitchFamily="34" charset="0"/>
                <a:cs typeface="Arial" panose="020B0604020202020204" pitchFamily="34" charset="0"/>
              </a:rPr>
              <a:t>broschyren Barnets rättigheter som kan skrivas ut</a:t>
            </a:r>
            <a:r>
              <a:rPr lang="sv-SE" b="0" i="0" noProof="0" dirty="0">
                <a:solidFill>
                  <a:srgbClr val="2D2D2D"/>
                </a:solidFill>
                <a:effectLst/>
                <a:latin typeface="Arial" panose="020B0604020202020204" pitchFamily="34" charset="0"/>
                <a:cs typeface="Arial" panose="020B0604020202020204" pitchFamily="34" charset="0"/>
              </a:rPr>
              <a:t>. Broschyren har också översatts till ukrainska.</a:t>
            </a:r>
            <a:endParaRPr lang="sv-SE"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6D246B-2195-4A57-88B0-FD82444570BE}" type="slidenum">
              <a:rPr lang="fi-FI" smtClean="0"/>
              <a:t>4</a:t>
            </a:fld>
            <a:endParaRPr lang="fi-FI"/>
          </a:p>
        </p:txBody>
      </p:sp>
    </p:spTree>
    <p:extLst>
      <p:ext uri="{BB962C8B-B14F-4D97-AF65-F5344CB8AC3E}">
        <p14:creationId xmlns:p14="http://schemas.microsoft.com/office/powerpoint/2010/main" val="80780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EJ DISKRIMINERING: I Finland går alla barn i skola tillsammans, pojkar och flickor studerar i samma skolor och i samma grupper.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latin typeface="Arial" panose="020B0604020202020204" pitchFamily="34" charset="0"/>
                <a:cs typeface="Arial" panose="020B0604020202020204" pitchFamily="34" charset="0"/>
              </a:rPr>
            </a:br>
            <a:r>
              <a:rPr lang="sv-SE" b="0" i="0" noProof="0" dirty="0">
                <a:solidFill>
                  <a:srgbClr val="2D2D2D"/>
                </a:solidFill>
                <a:effectLst/>
                <a:latin typeface="Arial" panose="020B0604020202020204" pitchFamily="34" charset="0"/>
                <a:cs typeface="Arial" panose="020B0604020202020204" pitchFamily="34" charset="0"/>
              </a:rPr>
              <a:t>Tilläggsmaterial: Den för barn avsedda </a:t>
            </a:r>
            <a:r>
              <a:rPr lang="sv-SE" b="1" i="0" noProof="0" dirty="0">
                <a:solidFill>
                  <a:srgbClr val="2D2D2D"/>
                </a:solidFill>
                <a:effectLst/>
                <a:latin typeface="Arial" panose="020B0604020202020204" pitchFamily="34" charset="0"/>
                <a:cs typeface="Arial" panose="020B0604020202020204" pitchFamily="34" charset="0"/>
              </a:rPr>
              <a:t>broschyren Barnets rättigheter som kan skrivas ut</a:t>
            </a:r>
            <a:r>
              <a:rPr lang="sv-SE" b="0" i="0" noProof="0" dirty="0">
                <a:solidFill>
                  <a:srgbClr val="2D2D2D"/>
                </a:solidFill>
                <a:effectLst/>
                <a:latin typeface="Arial" panose="020B0604020202020204" pitchFamily="34" charset="0"/>
                <a:cs typeface="Arial" panose="020B0604020202020204" pitchFamily="34" charset="0"/>
              </a:rPr>
              <a:t>. Broschyren har också översatts till ukrainska.</a:t>
            </a:r>
            <a:endParaRPr lang="sv-SE" noProof="0" dirty="0">
              <a:latin typeface="Arial" panose="020B0604020202020204" pitchFamily="34" charset="0"/>
              <a:cs typeface="Arial" panose="020B0604020202020204" pitchFamily="34" charset="0"/>
            </a:endParaRPr>
          </a:p>
          <a:p>
            <a:r>
              <a:rPr lang="sv-SE" b="0" i="0" dirty="0">
                <a:solidFill>
                  <a:srgbClr val="2D2D2D"/>
                </a:solidFill>
                <a:effectLst/>
                <a:latin typeface="Arial" panose="020B0604020202020204" pitchFamily="34" charset="0"/>
                <a:cs typeface="Arial" panose="020B0604020202020204" pitchFamily="34" charset="0"/>
              </a:rPr>
              <a:t>.</a:t>
            </a:r>
            <a:endParaRPr lang="sv-S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6D246B-2195-4A57-88B0-FD82444570BE}" type="slidenum">
              <a:rPr lang="fi-FI" smtClean="0"/>
              <a:t>5</a:t>
            </a:fld>
            <a:endParaRPr lang="fi-FI"/>
          </a:p>
        </p:txBody>
      </p:sp>
    </p:spTree>
    <p:extLst>
      <p:ext uri="{BB962C8B-B14F-4D97-AF65-F5344CB8AC3E}">
        <p14:creationId xmlns:p14="http://schemas.microsoft.com/office/powerpoint/2010/main" val="32110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latin typeface="Arial" panose="020B0604020202020204" pitchFamily="34" charset="0"/>
                <a:cs typeface="Arial" panose="020B0604020202020204" pitchFamily="34" charset="0"/>
              </a:rPr>
              <a:t>Obs! Barn som får tillfälligt skydd är inte läropliktiga, men har ändå rätt att delta i förskoleundervisning och grundläggande utbildning (inkl. förberedande undervisning).</a:t>
            </a:r>
          </a:p>
          <a:p>
            <a:br>
              <a:rPr lang="sv-SE" b="1" noProof="0" dirty="0">
                <a:latin typeface="Arial" panose="020B0604020202020204" pitchFamily="34" charset="0"/>
                <a:cs typeface="Arial" panose="020B0604020202020204" pitchFamily="34" charset="0"/>
              </a:rPr>
            </a:br>
            <a:r>
              <a:rPr lang="sv-SE" b="1" noProof="0" dirty="0">
                <a:latin typeface="Arial" panose="020B0604020202020204" pitchFamily="34" charset="0"/>
                <a:cs typeface="Arial" panose="020B0604020202020204" pitchFamily="34" charset="0"/>
              </a:rPr>
              <a:t>Förskoleundervisning: </a:t>
            </a:r>
            <a:r>
              <a:rPr lang="sv-SE" noProof="0" dirty="0">
                <a:latin typeface="Arial" panose="020B0604020202020204" pitchFamily="34" charset="0"/>
                <a:cs typeface="Arial" panose="020B0604020202020204" pitchFamily="34" charset="0"/>
              </a:rPr>
              <a:t>I vissa kommuner pågår ett försök med 2-årig förskola, som det är bra att nämna, om er kommun deltar i försöket.</a:t>
            </a:r>
          </a:p>
          <a:p>
            <a:endParaRPr lang="sv-SE" noProof="0" dirty="0">
              <a:latin typeface="Arial" panose="020B0604020202020204" pitchFamily="34" charset="0"/>
              <a:cs typeface="Arial" panose="020B0604020202020204" pitchFamily="34" charset="0"/>
            </a:endParaRPr>
          </a:p>
          <a:p>
            <a:r>
              <a:rPr lang="sv-SE" b="1" noProof="0" dirty="0">
                <a:latin typeface="Arial" panose="020B0604020202020204" pitchFamily="34" charset="0"/>
                <a:cs typeface="Arial" panose="020B0604020202020204" pitchFamily="34" charset="0"/>
              </a:rPr>
              <a:t>Dessutom: </a:t>
            </a:r>
          </a:p>
          <a:p>
            <a:pPr marL="171450" indent="-171450">
              <a:buFont typeface="Arial" panose="020B0604020202020204" pitchFamily="34" charset="0"/>
              <a:buChar char="•"/>
            </a:pPr>
            <a:r>
              <a:rPr lang="sv-SE" noProof="0" dirty="0">
                <a:latin typeface="Arial" panose="020B0604020202020204" pitchFamily="34" charset="0"/>
                <a:cs typeface="Arial" panose="020B0604020202020204" pitchFamily="34" charset="0"/>
              </a:rPr>
              <a:t>Diskutera dessutom om skolans modell för att ingripa i frånvaro från skolan och praxis i anslutning till den. </a:t>
            </a:r>
          </a:p>
          <a:p>
            <a:pPr marL="171450" indent="-171450">
              <a:buFont typeface="Arial" panose="020B0604020202020204" pitchFamily="34" charset="0"/>
              <a:buChar char="•"/>
            </a:pPr>
            <a:r>
              <a:rPr lang="sv-SE" noProof="0" dirty="0">
                <a:latin typeface="Arial" panose="020B0604020202020204" pitchFamily="34" charset="0"/>
                <a:cs typeface="Arial" panose="020B0604020202020204" pitchFamily="34" charset="0"/>
              </a:rPr>
              <a:t>Det är också bara att i korthet tala om praxis i anslutning till disciplinen. </a:t>
            </a:r>
          </a:p>
          <a:p>
            <a:pPr marL="171450" indent="-171450">
              <a:buFont typeface="Arial" panose="020B0604020202020204" pitchFamily="34" charset="0"/>
              <a:buChar char="•"/>
            </a:pPr>
            <a:endParaRPr lang="sv-SE" noProof="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noProof="0" dirty="0">
                <a:latin typeface="Arial" panose="020B0604020202020204" pitchFamily="34" charset="0"/>
                <a:cs typeface="Arial" panose="020B0604020202020204" pitchFamily="34" charset="0"/>
              </a:rPr>
              <a:t>Tilläggsmaterial: Föräldraförbundets handböcker Skolan börjar – välkomna! (olika språkversioner) https://vanhempainliitto.fi/vanhempaintoimijoille/koulu-alkaa-tervetuloa/</a:t>
            </a:r>
          </a:p>
        </p:txBody>
      </p:sp>
      <p:sp>
        <p:nvSpPr>
          <p:cNvPr id="4" name="Slide Number Placeholder 3"/>
          <p:cNvSpPr>
            <a:spLocks noGrp="1"/>
          </p:cNvSpPr>
          <p:nvPr>
            <p:ph type="sldNum" sz="quarter" idx="5"/>
          </p:nvPr>
        </p:nvSpPr>
        <p:spPr/>
        <p:txBody>
          <a:bodyPr/>
          <a:lstStyle/>
          <a:p>
            <a:fld id="{B06D246B-2195-4A57-88B0-FD82444570BE}" type="slidenum">
              <a:rPr lang="fi-FI" smtClean="0"/>
              <a:t>6</a:t>
            </a:fld>
            <a:endParaRPr lang="fi-FI"/>
          </a:p>
        </p:txBody>
      </p:sp>
    </p:spTree>
    <p:extLst>
      <p:ext uri="{BB962C8B-B14F-4D97-AF65-F5344CB8AC3E}">
        <p14:creationId xmlns:p14="http://schemas.microsoft.com/office/powerpoint/2010/main" val="22831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6803479"/>
          </a:xfrm>
        </p:spPr>
        <p:txBody>
          <a:bodyPr/>
          <a:lstStyle/>
          <a:p>
            <a:pPr algn="l" rtl="0" fontAlgn="base"/>
            <a:r>
              <a:rPr lang="sv-SE" b="0" i="0" u="none" strike="noStrike" noProof="0" dirty="0">
                <a:solidFill>
                  <a:srgbClr val="000000"/>
                </a:solidFill>
                <a:effectLst/>
                <a:latin typeface="Arial" panose="020B0604020202020204" pitchFamily="34" charset="0"/>
                <a:cs typeface="Arial" panose="020B0604020202020204" pitchFamily="34" charset="0"/>
              </a:rPr>
              <a:t>Det är bra att redogöra för föräldrarna för de centrala elementen i den förberedande undervisningen</a:t>
            </a:r>
            <a:r>
              <a:rPr lang="sv-SE" b="0" i="0" noProof="0" dirty="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sv-SE" b="0" i="0" noProof="0" dirty="0">
              <a:solidFill>
                <a:srgbClr val="444444"/>
              </a:solidFill>
              <a:effectLst/>
              <a:latin typeface="Arial" panose="020B0604020202020204" pitchFamily="34" charset="0"/>
              <a:cs typeface="Arial" panose="020B0604020202020204" pitchFamily="34" charset="0"/>
            </a:endParaRPr>
          </a:p>
          <a:p>
            <a:pPr algn="l" rtl="0" fontAlgn="base"/>
            <a:r>
              <a:rPr lang="sv-SE" b="1" i="0" u="none" strike="noStrike" noProof="0" dirty="0">
                <a:solidFill>
                  <a:srgbClr val="000000"/>
                </a:solidFill>
                <a:effectLst/>
                <a:latin typeface="Arial" panose="020B0604020202020204" pitchFamily="34" charset="0"/>
                <a:cs typeface="Arial" panose="020B0604020202020204" pitchFamily="34" charset="0"/>
              </a:rPr>
              <a:t>Bakgrundsinformation:</a:t>
            </a:r>
            <a:r>
              <a:rPr lang="sv-SE" b="1" i="0" noProof="0" dirty="0">
                <a:solidFill>
                  <a:srgbClr val="444444"/>
                </a:solidFill>
                <a:effectLst/>
                <a:latin typeface="Arial" panose="020B0604020202020204" pitchFamily="34" charset="0"/>
                <a:cs typeface="Arial" panose="020B0604020202020204" pitchFamily="34" charset="0"/>
              </a:rPr>
              <a:t>​</a:t>
            </a:r>
            <a:br>
              <a:rPr lang="sv-SE" b="1" i="0" noProof="0" dirty="0">
                <a:solidFill>
                  <a:srgbClr val="444444"/>
                </a:solidFill>
                <a:effectLst/>
                <a:latin typeface="Arial" panose="020B0604020202020204" pitchFamily="34" charset="0"/>
                <a:cs typeface="Arial" panose="020B0604020202020204" pitchFamily="34" charset="0"/>
              </a:rPr>
            </a:br>
            <a:endParaRPr lang="sv-SE" b="1" i="0" noProof="0" dirty="0">
              <a:solidFill>
                <a:srgbClr val="444444"/>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Den förberedande undervisningen är avsedd för alla de barn och unga i för- och grundskoleåldern, som ännu inte har tillräckliga språkliga färdigheter för att studera i förskole- eller grundläggande undervisning. I den förberedande undervisningen lär man sig finska eller svenska och får andra färdigheter för att övergå till förskole- eller grundläggande undervisning. </a:t>
            </a:r>
            <a:endParaRPr lang="sv-SE" noProof="0" dirty="0">
              <a:solidFill>
                <a:srgbClr val="000000"/>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Den förberedande undervisningen varar i allmänhet en termin, men ett barn kan övergå till förskole- eller grundläggande undervisning redan tidigare, om hen har tillräckliga färdigheter för detta.</a:t>
            </a:r>
            <a:endParaRPr lang="sv-SE" noProof="0" dirty="0">
              <a:solidFill>
                <a:srgbClr val="000000"/>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Gruppstorlekarna i den förberedande undervisningen är ofta små och man kan beakta barnens individuella behov i dem. Det kan ordnas förberedande undervisning också för en enskild elev. </a:t>
            </a:r>
            <a:endParaRPr lang="sv-SE" u="none" strike="noStrike" noProof="0" dirty="0">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Det utarbetas ett eget studieprogram för varje elev, i vilket fastställs inlärningsmålen, de läroämnen som ska studeras, timantalen osv. </a:t>
            </a:r>
            <a:endParaRPr lang="sv-SE" u="none" strike="noStrike" noProof="0" dirty="0">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Redan under den förberedande undervisningen får barnet tillfälle att studera med andra jämnåriga i finsk- eller svenskspråkiga undervisningsgrupper i de läroämnen, i vilka det språkmässigt eller i övrigt lyckas och får tillfälle att bekanta sig med dem. Det är viktigt att barnen och de unga får kontakt med finsk- eller svenskspråkiga elever och från början i skolan kan skapa vänskapsrelationer och delta i skolans verksamhet.</a:t>
            </a:r>
            <a:endParaRPr lang="sv-SE" noProof="0" dirty="0">
              <a:solidFill>
                <a:srgbClr val="000000"/>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I den förberedande undervisningen stödjer man i mån av möjlighet undervisningen i elevens eget modersmål, om det till exempel står till buds en resurslärare eller skolgångshandledare på modersmålet. Även hemma är det viktigt att stödja barnets inlärning och användning av det egna modersmålet. Den finländska skolan har som målsättning att stödja barnens flerspråkighet. </a:t>
            </a:r>
            <a:r>
              <a:rPr lang="sv-SE"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solidFill>
                  <a:srgbClr val="000000"/>
                </a:solidFill>
                <a:effectLst/>
                <a:latin typeface="Arial" panose="020B0604020202020204" pitchFamily="34" charset="0"/>
                <a:cs typeface="Arial" panose="020B0604020202020204" pitchFamily="34" charset="0"/>
              </a:rPr>
              <a:t>En elevs övergång från förberedande undervisning till grundläggande undervisning planeras alltid i samarbete med vårdnadshavarna, eleven samt de lärare som undervisar eleven.</a:t>
            </a:r>
            <a:endParaRPr lang="sv-SE" b="0" i="0" noProof="0" dirty="0">
              <a:solidFill>
                <a:srgbClr val="444444"/>
              </a:solidFill>
              <a:effectLst/>
              <a:latin typeface="Arial" panose="020B0604020202020204" pitchFamily="34" charset="0"/>
              <a:cs typeface="Arial" panose="020B0604020202020204" pitchFamily="34" charset="0"/>
            </a:endParaRPr>
          </a:p>
          <a:p>
            <a:endParaRPr lang="sv-SE" noProof="0" dirty="0"/>
          </a:p>
        </p:txBody>
      </p:sp>
      <p:sp>
        <p:nvSpPr>
          <p:cNvPr id="4" name="Dian numeron paikkamerkki 3"/>
          <p:cNvSpPr>
            <a:spLocks noGrp="1"/>
          </p:cNvSpPr>
          <p:nvPr>
            <p:ph type="sldNum" sz="quarter" idx="5"/>
          </p:nvPr>
        </p:nvSpPr>
        <p:spPr/>
        <p:txBody>
          <a:bodyPr/>
          <a:lstStyle/>
          <a:p>
            <a:fld id="{B06D246B-2195-4A57-88B0-FD82444570BE}" type="slidenum">
              <a:rPr lang="fi-FI" smtClean="0"/>
              <a:t>7</a:t>
            </a:fld>
            <a:endParaRPr lang="fi-FI"/>
          </a:p>
        </p:txBody>
      </p:sp>
    </p:spTree>
    <p:extLst>
      <p:ext uri="{BB962C8B-B14F-4D97-AF65-F5344CB8AC3E}">
        <p14:creationId xmlns:p14="http://schemas.microsoft.com/office/powerpoint/2010/main" val="6717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pPr marL="171450" indent="-171450" algn="l" rtl="0" fontAlgn="base">
              <a:buFont typeface="Arial" panose="020B0604020202020204" pitchFamily="34" charset="0"/>
              <a:buChar char="•"/>
            </a:pPr>
            <a:r>
              <a:rPr lang="sv-SE" b="0" i="0" u="none" strike="noStrike" noProof="0" dirty="0">
                <a:effectLst/>
                <a:latin typeface="Arial" panose="020B0604020202020204" pitchFamily="34" charset="0"/>
                <a:cs typeface="Arial" panose="020B0604020202020204" pitchFamily="34" charset="0"/>
              </a:rPr>
              <a:t>Det är bra att i korthet berätta för föräldrarna hurdant stöd en elev kan få i skolan. Det är bra att lyfta fram stödet för inlärningen och skolgången samt det stöd elevvården erbjuder som en positiv sak: det är fint att man i den finländska skolan stödjer elevernas växt, utveckling och välfärd, det är fint att en elev har rätt till stöd och får stöd tidigt, vilket hindrar att problemen hopar sig. </a:t>
            </a:r>
            <a:r>
              <a:rPr lang="sv-SE" b="0" i="0" noProof="0" dirty="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sv-SE" b="0" i="0" u="none" strike="noStrike" noProof="0" dirty="0">
                <a:effectLst/>
                <a:latin typeface="Arial" panose="020B0604020202020204" pitchFamily="34" charset="0"/>
                <a:cs typeface="Arial" panose="020B0604020202020204" pitchFamily="34" charset="0"/>
              </a:rPr>
              <a:t>Elevvården är som begrepp svår och man kan berätta om den för föräldrarna exempelvis via elevvårdspersonalen. </a:t>
            </a:r>
            <a:endParaRPr lang="sv-SE" u="none" strike="noStrike" noProof="0" dirty="0">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b="0" i="0" u="none" strike="noStrike" noProof="0" dirty="0">
                <a:effectLst/>
                <a:latin typeface="Arial" panose="020B0604020202020204" pitchFamily="34" charset="0"/>
                <a:cs typeface="Arial" panose="020B0604020202020204" pitchFamily="34" charset="0"/>
              </a:rPr>
              <a:t>Det är skäl att betona för föräldrarna att även de kan vara i kontakt med läraren eller de anställda i elevvården, om det uppstår oro för barnet. Av dem får man också vid behov information om andra tjänster som är avsedda för barnen och familjerna i kommunen. </a:t>
            </a:r>
            <a:r>
              <a:rPr lang="sv-SE" b="0" i="0" noProof="0" dirty="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sv-SE" b="0" i="0" u="none" strike="noStrike" noProof="0" dirty="0">
                <a:effectLst/>
                <a:latin typeface="Arial" panose="020B0604020202020204" pitchFamily="34" charset="0"/>
                <a:cs typeface="Arial" panose="020B0604020202020204" pitchFamily="34" charset="0"/>
              </a:rPr>
              <a:t>Står det i kommunen till buds / har barnet möjlighet att delta i morgon- och eftermiddagsverksamhet?</a:t>
            </a:r>
            <a:r>
              <a:rPr lang="sv-SE" b="0" i="0" noProof="0" dirty="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sv-SE" b="0" i="0" noProof="0" dirty="0">
                <a:effectLst/>
                <a:latin typeface="Arial" panose="020B0604020202020204" pitchFamily="34" charset="0"/>
                <a:cs typeface="Arial" panose="020B0604020202020204" pitchFamily="34" charset="0"/>
              </a:rPr>
              <a:t>Övriga vuxna som arbetar i skolan (t.ex. skolcoach, ungdomsarbete i skolan, familjearbete i skolan etc.)</a:t>
            </a:r>
          </a:p>
          <a:p>
            <a:pPr algn="l" rtl="0" fontAlgn="base"/>
            <a:endParaRPr lang="sv-SE" b="1" i="0" u="none" strike="noStrike" noProof="0" dirty="0">
              <a:effectLst/>
              <a:latin typeface="Arial" panose="020B0604020202020204" pitchFamily="34" charset="0"/>
              <a:cs typeface="Arial" panose="020B0604020202020204" pitchFamily="34" charset="0"/>
            </a:endParaRPr>
          </a:p>
          <a:p>
            <a:pPr algn="l" rtl="0" fontAlgn="base"/>
            <a:r>
              <a:rPr lang="sv-SE" b="1" i="0" u="none" strike="noStrike" noProof="0" dirty="0">
                <a:effectLst/>
                <a:latin typeface="Arial" panose="020B0604020202020204" pitchFamily="34" charset="0"/>
                <a:cs typeface="Arial" panose="020B0604020202020204" pitchFamily="34" charset="0"/>
              </a:rPr>
              <a:t>Bakgrundsuppgifter:</a:t>
            </a:r>
            <a:r>
              <a:rPr lang="sv-SE" b="1" i="0" noProof="0" dirty="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sv-SE" b="0" i="0" u="none" strike="noStrike" noProof="0" dirty="0">
                <a:effectLst/>
                <a:latin typeface="Arial" panose="020B0604020202020204" pitchFamily="34" charset="0"/>
                <a:cs typeface="Arial" panose="020B0604020202020204" pitchFamily="34" charset="0"/>
              </a:rPr>
              <a:t>Eleverna har i Finland lagstadgad rätt till elevvård. Elevvårdstjänsterna är avsedda också för eleverna i förberedande undervisning.</a:t>
            </a:r>
            <a:br>
              <a:rPr lang="sv-SE" b="0" i="0" u="none" strike="noStrike" noProof="0" dirty="0">
                <a:effectLst/>
                <a:latin typeface="Arial" panose="020B0604020202020204" pitchFamily="34" charset="0"/>
                <a:cs typeface="Arial" panose="020B0604020202020204" pitchFamily="34" charset="0"/>
              </a:rPr>
            </a:br>
            <a:r>
              <a:rPr lang="sv-SE" b="0" i="0" u="none" strike="noStrike" noProof="0" dirty="0">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sv-SE" b="1" i="0" noProof="0" dirty="0">
                <a:effectLst/>
                <a:latin typeface="Arial" panose="020B0604020202020204" pitchFamily="34" charset="0"/>
                <a:cs typeface="Arial" panose="020B0604020202020204" pitchFamily="34" charset="0"/>
              </a:rPr>
              <a:t>Tilläggsmaterial: </a:t>
            </a:r>
            <a:r>
              <a:rPr lang="sv-SE" b="0" i="0" noProof="0" dirty="0">
                <a:effectLst/>
                <a:latin typeface="Arial" panose="020B0604020202020204" pitchFamily="34" charset="0"/>
                <a:cs typeface="Arial" panose="020B0604020202020204" pitchFamily="34" charset="0"/>
              </a:rPr>
              <a:t>Om dessa tjänster berättas närmare även i </a:t>
            </a:r>
            <a:r>
              <a:rPr lang="sv-SE" b="1" i="0" noProof="0" dirty="0">
                <a:effectLst/>
                <a:latin typeface="Arial" panose="020B0604020202020204" pitchFamily="34" charset="0"/>
                <a:cs typeface="Arial" panose="020B0604020202020204" pitchFamily="34" charset="0"/>
              </a:rPr>
              <a:t>bilagan Servicebeskrivningar, som kan skrivas ut</a:t>
            </a:r>
            <a:r>
              <a:rPr lang="sv-SE" b="0" i="0" noProof="0" dirty="0">
                <a:effectLst/>
                <a:latin typeface="Arial" panose="020B0604020202020204" pitchFamily="34" charset="0"/>
                <a:cs typeface="Arial" panose="020B0604020202020204" pitchFamily="34" charset="0"/>
              </a:rPr>
              <a:t>. Bilagan är översatt till ukrainska.</a:t>
            </a:r>
          </a:p>
        </p:txBody>
      </p:sp>
      <p:sp>
        <p:nvSpPr>
          <p:cNvPr id="4" name="Dian numeron paikkamerkki 3"/>
          <p:cNvSpPr>
            <a:spLocks noGrp="1"/>
          </p:cNvSpPr>
          <p:nvPr>
            <p:ph type="sldNum" sz="quarter" idx="5"/>
          </p:nvPr>
        </p:nvSpPr>
        <p:spPr/>
        <p:txBody>
          <a:bodyPr/>
          <a:lstStyle/>
          <a:p>
            <a:fld id="{B06D246B-2195-4A57-88B0-FD82444570BE}" type="slidenum">
              <a:rPr lang="fi-FI" smtClean="0"/>
              <a:t>8</a:t>
            </a:fld>
            <a:endParaRPr lang="fi-FI"/>
          </a:p>
        </p:txBody>
      </p:sp>
    </p:spTree>
    <p:extLst>
      <p:ext uri="{BB962C8B-B14F-4D97-AF65-F5344CB8AC3E}">
        <p14:creationId xmlns:p14="http://schemas.microsoft.com/office/powerpoint/2010/main" val="54119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b="0" i="0" u="none" strike="noStrike" dirty="0">
                <a:effectLst/>
                <a:latin typeface="Arial" panose="020B0604020202020204" pitchFamily="34" charset="0"/>
                <a:cs typeface="Arial" panose="020B0604020202020204" pitchFamily="34" charset="0"/>
              </a:rPr>
              <a:t>Det är bra </a:t>
            </a:r>
            <a:r>
              <a:rPr lang="sv-SE" b="0" i="0" u="none" strike="noStrike" noProof="0" dirty="0">
                <a:effectLst/>
                <a:latin typeface="Arial" panose="020B0604020202020204" pitchFamily="34" charset="0"/>
                <a:cs typeface="Arial" panose="020B0604020202020204" pitchFamily="34" charset="0"/>
              </a:rPr>
              <a:t>att betona för föräldrarna att även de kan vara i kontakt med läraren eller de anställda i elevvården, om det uppstår oro för barnet. Av dem får man också vid behov information om andra tjänster som är avsedda för barnen och familjerna i kommunen. </a:t>
            </a:r>
            <a:r>
              <a:rPr lang="sv-SE" b="0" i="0" noProof="0" dirty="0">
                <a:effectLst/>
                <a:latin typeface="Arial" panose="020B0604020202020204" pitchFamily="34" charset="0"/>
                <a:cs typeface="Arial" panose="020B0604020202020204" pitchFamily="34" charset="0"/>
              </a:rPr>
              <a:t>​</a:t>
            </a:r>
            <a:r>
              <a:rPr lang="sv-SE" b="0" i="0" u="none" strike="noStrike" dirty="0">
                <a:effectLst/>
                <a:latin typeface="Arial" panose="020B0604020202020204" pitchFamily="34" charset="0"/>
                <a:cs typeface="Arial" panose="020B0604020202020204" pitchFamily="34" charset="0"/>
              </a:rPr>
              <a:t> </a:t>
            </a:r>
            <a:r>
              <a:rPr lang="sv-SE" b="0" i="0" dirty="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sv-SE" b="0" i="0" dirty="0">
                <a:effectLst/>
                <a:latin typeface="Arial" panose="020B0604020202020204" pitchFamily="34" charset="0"/>
                <a:cs typeface="Arial" panose="020B0604020202020204" pitchFamily="34" charset="0"/>
              </a:rPr>
              <a:t>Be med till träffen exempelvis en socialhandledare från tjänsterna för familjer eller en ungdomsarbetare. </a:t>
            </a:r>
          </a:p>
          <a:p>
            <a:pPr algn="l" rtl="0" fontAlgn="base"/>
            <a:endParaRPr lang="sv-SE" b="0" i="0" dirty="0">
              <a:solidFill>
                <a:srgbClr val="444444"/>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b="0" i="0" noProof="0" dirty="0">
                <a:effectLst/>
                <a:latin typeface="Arial" panose="020B0604020202020204" pitchFamily="34" charset="0"/>
                <a:cs typeface="Arial" panose="020B0604020202020204" pitchFamily="34" charset="0"/>
              </a:rPr>
              <a:t>Tilläggsmaterial: Om dessa tjänster berättas närmare även i </a:t>
            </a:r>
            <a:r>
              <a:rPr lang="sv-SE" b="1" i="0" noProof="0" dirty="0">
                <a:effectLst/>
                <a:latin typeface="Arial" panose="020B0604020202020204" pitchFamily="34" charset="0"/>
                <a:cs typeface="Arial" panose="020B0604020202020204" pitchFamily="34" charset="0"/>
              </a:rPr>
              <a:t>bilagan Servicebeskrivningar, som kan skrivas ut</a:t>
            </a:r>
            <a:r>
              <a:rPr lang="sv-SE" b="0" i="0" noProof="0" dirty="0">
                <a:effectLst/>
                <a:latin typeface="Arial" panose="020B0604020202020204" pitchFamily="34" charset="0"/>
                <a:cs typeface="Arial" panose="020B0604020202020204" pitchFamily="34" charset="0"/>
              </a:rPr>
              <a:t>. Bilagan är översatt till ukrainska.</a:t>
            </a:r>
            <a:endParaRPr lang="sv-SE" b="0" i="0" dirty="0">
              <a:effectLst/>
              <a:latin typeface="Arial" panose="020B0604020202020204" pitchFamily="34" charset="0"/>
              <a:cs typeface="Arial" panose="020B0604020202020204" pitchFamily="34" charset="0"/>
            </a:endParaRPr>
          </a:p>
          <a:p>
            <a:pPr algn="l" rtl="0" fontAlgn="base"/>
            <a:r>
              <a:rPr lang="sv-SE" b="0" i="0" dirty="0">
                <a:effectLst/>
                <a:latin typeface="Arial" panose="020B0604020202020204" pitchFamily="34" charset="0"/>
                <a:cs typeface="Arial" panose="020B0604020202020204" pitchFamily="34" charset="0"/>
              </a:rPr>
              <a:t>Ni kan här även lägga till exempelvis er egen kommuns och/eller välfärdsområdes webbplats.</a:t>
            </a:r>
          </a:p>
          <a:p>
            <a:pPr algn="l" rtl="0" fontAlgn="base"/>
            <a:endParaRPr lang="sv-SE" sz="2800" b="0" i="0" dirty="0">
              <a:solidFill>
                <a:srgbClr val="444444"/>
              </a:solidFill>
              <a:effectLst/>
              <a:latin typeface="Arial" panose="020B0604020202020204" pitchFamily="34" charset="0"/>
            </a:endParaRPr>
          </a:p>
        </p:txBody>
      </p:sp>
      <p:sp>
        <p:nvSpPr>
          <p:cNvPr id="4" name="Dian numeron paikkamerkki 3"/>
          <p:cNvSpPr>
            <a:spLocks noGrp="1"/>
          </p:cNvSpPr>
          <p:nvPr>
            <p:ph type="sldNum" sz="quarter" idx="5"/>
          </p:nvPr>
        </p:nvSpPr>
        <p:spPr/>
        <p:txBody>
          <a:bodyPr/>
          <a:lstStyle/>
          <a:p>
            <a:fld id="{B06D246B-2195-4A57-88B0-FD82444570BE}" type="slidenum">
              <a:rPr lang="fi-FI" smtClean="0"/>
              <a:t>9</a:t>
            </a:fld>
            <a:endParaRPr lang="fi-FI"/>
          </a:p>
        </p:txBody>
      </p:sp>
    </p:spTree>
    <p:extLst>
      <p:ext uri="{BB962C8B-B14F-4D97-AF65-F5344CB8AC3E}">
        <p14:creationId xmlns:p14="http://schemas.microsoft.com/office/powerpoint/2010/main" val="402728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Det är viktigt att berätta för föräldrarna att i Finland samarbetar hemmet och skolan aktivt;  föräldrarna, barnets lärare och skolans övriga personal stödjer tillsammans barnets lärande och trivsel i skolan.</a:t>
            </a:r>
            <a:r>
              <a:rPr lang="sv-SE" sz="1200"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Det lönar sig att beskriva konkret på vilka sätt samarbetet mellan hem och skola fungerar. </a:t>
            </a:r>
            <a:r>
              <a:rPr lang="sv-SE" sz="1200"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Hur sker kommunikationen mellan hem och skola? Wilma? Per telefon? E-post?</a:t>
            </a:r>
            <a:r>
              <a:rPr lang="sv-SE" sz="1200" b="0" i="0" noProof="0" dirty="0">
                <a:solidFill>
                  <a:srgbClr val="444444"/>
                </a:solidFill>
                <a:effectLst/>
                <a:latin typeface="Arial" panose="020B0604020202020204" pitchFamily="34" charset="0"/>
                <a:cs typeface="Arial" panose="020B0604020202020204" pitchFamily="34" charset="0"/>
              </a:rPr>
              <a:t>​</a:t>
            </a:r>
            <a:endParaRPr lang="sv-SE" noProof="0" dirty="0">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sv-SE" sz="1200" b="0" i="0" u="none" strike="noStrike" noProof="0" dirty="0">
                <a:solidFill>
                  <a:srgbClr val="000000"/>
                </a:solidFill>
                <a:effectLst/>
                <a:latin typeface="Arial" panose="020B0604020202020204" pitchFamily="34" charset="0"/>
                <a:cs typeface="Arial" panose="020B0604020202020204" pitchFamily="34" charset="0"/>
              </a:rPr>
              <a:t>Om det verkar en föräldraförening i skolan, lönar det sig också att nämna den. Om föräldraföringen har verksamhet eller evenemang som är riktade till den förberedande klassens föräldrar, lönar det sig att berätta om dem också på föräldraaftonen. Den verksamhet föräldraföreningen ordnar är avsedd för skolans alla föräldrar och familjer. </a:t>
            </a:r>
            <a:r>
              <a:rPr lang="sv-SE" sz="1200" b="0" i="0" noProof="0" dirty="0">
                <a:solidFill>
                  <a:srgbClr val="444444"/>
                </a:solidFill>
                <a:effectLst/>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B06D246B-2195-4A57-88B0-FD82444570BE}" type="slidenum">
              <a:rPr lang="fi-FI" smtClean="0"/>
              <a:t>10</a:t>
            </a:fld>
            <a:endParaRPr lang="fi-FI"/>
          </a:p>
        </p:txBody>
      </p:sp>
    </p:spTree>
    <p:extLst>
      <p:ext uri="{BB962C8B-B14F-4D97-AF65-F5344CB8AC3E}">
        <p14:creationId xmlns:p14="http://schemas.microsoft.com/office/powerpoint/2010/main" val="329798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704F-73F5-4542-8B69-2B5C6EB044D8}"/>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590A8280-11ED-C248-BB95-4C09DD47D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FD09-12BF-0446-BC73-68CE403C9AC4}"/>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72394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0E8D-1609-C04B-97CC-7F396A671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D726A-2033-DF44-A305-D3373F21E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045EAE-E5DA-AF46-8BEA-FA318BFDD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DA2A-2D64-074F-9C89-EC711B6A33FD}"/>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6" name="Footer Placeholder 5">
            <a:extLst>
              <a:ext uri="{FF2B5EF4-FFF2-40B4-BE49-F238E27FC236}">
                <a16:creationId xmlns:a16="http://schemas.microsoft.com/office/drawing/2014/main" id="{76C25C44-DB81-104D-8FC5-A14920D9F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1100-A173-6449-AE5F-FE172AB82EA7}"/>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1623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8F4-C8D9-884D-8C47-14E7A812C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1EE65-A0DD-4D45-A524-90BD7F487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094230-4975-5E4B-A3A0-73FBFC1B2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0042A-A447-7844-8902-E49A293D20F1}"/>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6" name="Footer Placeholder 5">
            <a:extLst>
              <a:ext uri="{FF2B5EF4-FFF2-40B4-BE49-F238E27FC236}">
                <a16:creationId xmlns:a16="http://schemas.microsoft.com/office/drawing/2014/main" id="{AEFFC29C-AB84-B747-956B-B2B78750F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50B8A-8CA8-6D4E-8A18-E8775DE1234D}"/>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425895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EBB9-1EBC-A843-92DC-A11891628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C682F-70A4-6145-B6EA-112C483E1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78C9C-A6C8-0446-8CE8-0C25F89D5E4D}"/>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6E611B79-CB7A-EE4C-B854-2361FAD72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4011A-4F33-C448-9F4E-761564DE0967}"/>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42957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5B7B8-0D28-4948-8C5F-22B51BAB9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06234-D908-D943-8188-D68D7F3EA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26481-D06C-C042-8066-E768EC73CA86}"/>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861EBB75-4DB9-0F41-AB63-1275877FD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8D92B-3F31-8C44-8E7B-3E219027EF31}"/>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04554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ICEF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4D33F75-791A-8643-BA87-4DAF53721B30}"/>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40404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NICEF Photo slide">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2084D1F1-25D7-1445-AC17-82787DDD157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7514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549E0BE-84F6-094B-BBF2-726C47192BBA}"/>
              </a:ext>
            </a:extLst>
          </p:cNvPr>
          <p:cNvSpPr>
            <a:spLocks noGrp="1"/>
          </p:cNvSpPr>
          <p:nvPr>
            <p:ph sz="quarter" idx="11"/>
          </p:nvPr>
        </p:nvSpPr>
        <p:spPr>
          <a:xfrm>
            <a:off x="0" y="0"/>
            <a:ext cx="12192000" cy="6858000"/>
          </a:xfrm>
        </p:spPr>
        <p:txBody>
          <a:bodyPr/>
          <a:lstStyle>
            <a:lvl1pPr marL="0" indent="0" algn="ctr">
              <a:buNone/>
              <a:defRPr/>
            </a:lvl1pPr>
          </a:lstStyle>
          <a:p>
            <a:pPr lvl="0"/>
            <a:endParaRPr lang="en-US"/>
          </a:p>
          <a:p>
            <a:pPr lvl="0"/>
            <a:endParaRPr lang="en-US"/>
          </a:p>
          <a:p>
            <a:pPr lvl="0"/>
            <a:endParaRPr lang="en-US"/>
          </a:p>
          <a:p>
            <a:pPr lvl="0"/>
            <a:endParaRPr lang="en-US"/>
          </a:p>
          <a:p>
            <a:pPr lvl="0"/>
            <a:r>
              <a:rPr lang="en-US"/>
              <a:t>Graphics here</a:t>
            </a:r>
          </a:p>
        </p:txBody>
      </p:sp>
    </p:spTree>
    <p:extLst>
      <p:ext uri="{BB962C8B-B14F-4D97-AF65-F5344CB8AC3E}">
        <p14:creationId xmlns:p14="http://schemas.microsoft.com/office/powerpoint/2010/main" val="1693924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92600" y="0"/>
            <a:ext cx="7699401"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6366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7" name="Picture Placeholder 7"/>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8" name="Picture Placeholder 7"/>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9" name="Picture Placeholder 7"/>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188996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for maps">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47705" y="1901826"/>
            <a:ext cx="5295900" cy="3856039"/>
          </a:xfrm>
        </p:spPr>
        <p:txBody>
          <a:bodyPr/>
          <a:lstStyle/>
          <a:p>
            <a:endParaRPr lang="en-US"/>
          </a:p>
        </p:txBody>
      </p:sp>
      <p:sp>
        <p:nvSpPr>
          <p:cNvPr id="7" name="Picture Placeholder 1"/>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12" name="Picture Placeholder 1"/>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262455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628-6124-2644-9003-DD600444508E}"/>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9963D490-6B91-9B40-93B6-D7052D24B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0F12-22B9-294A-ACED-C6692B05A5F9}"/>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5652178A-0A86-6F4F-81F1-10BEFF72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43B7-AFD2-084A-9FE3-3A0E37085E05}"/>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974745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Number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45408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Zoomed Map">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a:t>You can place a zoomed in view of your map here or place a graph. This slide is optional. </a:t>
            </a:r>
            <a:br>
              <a:rPr lang="en-US"/>
            </a:br>
            <a:r>
              <a:rPr lang="en-US"/>
              <a:t>Whatever best fits your requirement.</a:t>
            </a:r>
          </a:p>
        </p:txBody>
      </p:sp>
    </p:spTree>
    <p:extLst>
      <p:ext uri="{BB962C8B-B14F-4D97-AF65-F5344CB8AC3E}">
        <p14:creationId xmlns:p14="http://schemas.microsoft.com/office/powerpoint/2010/main" val="183136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images">
    <p:spTree>
      <p:nvGrpSpPr>
        <p:cNvPr id="1" name=""/>
        <p:cNvGrpSpPr/>
        <p:nvPr/>
      </p:nvGrpSpPr>
      <p:grpSpPr>
        <a:xfrm>
          <a:off x="0" y="0"/>
          <a:ext cx="0" cy="0"/>
          <a:chOff x="0" y="0"/>
          <a:chExt cx="0" cy="0"/>
        </a:xfrm>
      </p:grpSpPr>
      <p:sp>
        <p:nvSpPr>
          <p:cNvPr id="7" name="Picture Placeholder 11"/>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8" name="Picture Placeholder 11"/>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74917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628-6124-2644-9003-DD600444508E}"/>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9963D490-6B91-9B40-93B6-D7052D24B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0F12-22B9-294A-ACED-C6692B05A5F9}"/>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5652178A-0A86-6F4F-81F1-10BEFF72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43B7-AFD2-084A-9FE3-3A0E37085E05}"/>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207969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704F-73F5-4542-8B69-2B5C6EB044D8}"/>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590A8280-11ED-C248-BB95-4C09DD47D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FD09-12BF-0446-BC73-68CE403C9AC4}"/>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64591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9920-A82B-A747-94CC-C56694710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9C267-18EC-7348-9E53-162AECE29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82D47-8DD0-9749-AE7F-F78675B7E344}"/>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8FDC3ED1-66C3-F641-A83F-53F8F92E8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8B1FB-3FDB-434F-97EF-F2193F7DC83E}"/>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254531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B27-F6FF-5145-A6F7-250145D8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C22D2-DE54-3D49-AD9D-590C98B38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A29FB-5194-F944-B216-A10B93864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E2F98-F074-FE4F-B9AF-31026DF3CC40}"/>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6" name="Footer Placeholder 5">
            <a:extLst>
              <a:ext uri="{FF2B5EF4-FFF2-40B4-BE49-F238E27FC236}">
                <a16:creationId xmlns:a16="http://schemas.microsoft.com/office/drawing/2014/main" id="{E58D92DB-94CF-574C-AD06-814A62FCB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C8FCB-0329-4042-B4B8-A87BC2F20E80}"/>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78122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06E7-226F-5B42-980F-6E829A8A8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E955A-67B2-AE41-91EC-BB0604862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D3F5DE-A460-EC48-B430-2303B5DF66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8184F-EA39-B340-8A97-6AF3C3A2A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B354A-D771-B446-8A4F-8AEE7FC44C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03E13-9CC7-8248-B54B-8C8D2A2F5742}"/>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8" name="Footer Placeholder 7">
            <a:extLst>
              <a:ext uri="{FF2B5EF4-FFF2-40B4-BE49-F238E27FC236}">
                <a16:creationId xmlns:a16="http://schemas.microsoft.com/office/drawing/2014/main" id="{70DCEDB4-E80F-6D48-BC70-4D6FE08F0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28259-A89B-0A48-80EB-4A5A677E645B}"/>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66660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7AA4-8527-CA4A-9556-ED5AD991B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96265-E4EC-994F-B9C5-6967FDFA69A9}"/>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4" name="Footer Placeholder 3">
            <a:extLst>
              <a:ext uri="{FF2B5EF4-FFF2-40B4-BE49-F238E27FC236}">
                <a16:creationId xmlns:a16="http://schemas.microsoft.com/office/drawing/2014/main" id="{D710E688-3679-4B44-97C3-3649853C0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C71AD-904E-864A-952B-D00DAEBCF23A}"/>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45930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5BB43-3BDD-6345-A88A-EBD8280FCB10}"/>
              </a:ext>
            </a:extLst>
          </p:cNvPr>
          <p:cNvSpPr>
            <a:spLocks noGrp="1"/>
          </p:cNvSpPr>
          <p:nvPr>
            <p:ph type="dt" sz="half" idx="10"/>
          </p:nvPr>
        </p:nvSpPr>
        <p:spPr/>
        <p:txBody>
          <a:bodyPr/>
          <a:lstStyle/>
          <a:p>
            <a:fld id="{CFE7B745-DF8B-0242-92E7-F0980AB518CD}" type="datetimeFigureOut">
              <a:rPr lang="en-US" smtClean="0"/>
              <a:t>2/10/2023</a:t>
            </a:fld>
            <a:endParaRPr lang="en-US"/>
          </a:p>
        </p:txBody>
      </p:sp>
      <p:sp>
        <p:nvSpPr>
          <p:cNvPr id="3" name="Footer Placeholder 2">
            <a:extLst>
              <a:ext uri="{FF2B5EF4-FFF2-40B4-BE49-F238E27FC236}">
                <a16:creationId xmlns:a16="http://schemas.microsoft.com/office/drawing/2014/main" id="{88B624E1-661D-E949-AF27-8D3B0BF8C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4AF7-7549-BD4F-AE35-94929A237E72}"/>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933450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a:t>
            </a:fld>
            <a:endParaRPr lang="en-US"/>
          </a:p>
        </p:txBody>
      </p:sp>
    </p:spTree>
    <p:extLst>
      <p:ext uri="{BB962C8B-B14F-4D97-AF65-F5344CB8AC3E}">
        <p14:creationId xmlns:p14="http://schemas.microsoft.com/office/powerpoint/2010/main" val="313435700"/>
      </p:ext>
    </p:extLst>
  </p:cSld>
  <p:clrMap bg1="dk1" tx1="lt1" bg2="dk2" tx2="lt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2/10/2023</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a:t>
            </a:fld>
            <a:endParaRPr lang="en-US"/>
          </a:p>
        </p:txBody>
      </p:sp>
    </p:spTree>
    <p:extLst>
      <p:ext uri="{BB962C8B-B14F-4D97-AF65-F5344CB8AC3E}">
        <p14:creationId xmlns:p14="http://schemas.microsoft.com/office/powerpoint/2010/main" val="2799527003"/>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A picture containing person, indoor, child, young&#10;&#10;Description automatically generated">
            <a:extLst>
              <a:ext uri="{FF2B5EF4-FFF2-40B4-BE49-F238E27FC236}">
                <a16:creationId xmlns:a16="http://schemas.microsoft.com/office/drawing/2014/main" id="{10735FCE-7E2D-7341-B55C-7CAD84EDA5C6}"/>
              </a:ext>
            </a:extLst>
          </p:cNvPr>
          <p:cNvPicPr>
            <a:picLocks noChangeAspect="1"/>
          </p:cNvPicPr>
          <p:nvPr/>
        </p:nvPicPr>
        <p:blipFill>
          <a:blip r:embed="rId2"/>
          <a:srcRect t="3871" b="3871"/>
          <a:stretch/>
        </p:blipFill>
        <p:spPr>
          <a:xfrm>
            <a:off x="0" y="0"/>
            <a:ext cx="12282616" cy="6858000"/>
          </a:xfrm>
          <a:prstGeom prst="rect">
            <a:avLst/>
          </a:prstGeom>
        </p:spPr>
      </p:pic>
      <p:graphicFrame>
        <p:nvGraphicFramePr>
          <p:cNvPr id="8" name="Table 7">
            <a:extLst>
              <a:ext uri="{FF2B5EF4-FFF2-40B4-BE49-F238E27FC236}">
                <a16:creationId xmlns:a16="http://schemas.microsoft.com/office/drawing/2014/main" id="{6EF05CEF-1358-274D-825A-C55A5A2B2B83}"/>
              </a:ext>
            </a:extLst>
          </p:cNvPr>
          <p:cNvGraphicFramePr>
            <a:graphicFrameLocks noGrp="1"/>
          </p:cNvGraphicFramePr>
          <p:nvPr>
            <p:extLst>
              <p:ext uri="{D42A27DB-BD31-4B8C-83A1-F6EECF244321}">
                <p14:modId xmlns:p14="http://schemas.microsoft.com/office/powerpoint/2010/main" val="3318474817"/>
              </p:ext>
            </p:extLst>
          </p:nvPr>
        </p:nvGraphicFramePr>
        <p:xfrm>
          <a:off x="660037" y="2180032"/>
          <a:ext cx="10871926" cy="4163867"/>
        </p:xfrm>
        <a:graphic>
          <a:graphicData uri="http://schemas.openxmlformats.org/drawingml/2006/table">
            <a:tbl>
              <a:tblPr firstRow="1">
                <a:tableStyleId>{9D7B26C5-4107-4FEC-AEDC-1716B250A1EF}</a:tableStyleId>
              </a:tblPr>
              <a:tblGrid>
                <a:gridCol w="5435963">
                  <a:extLst>
                    <a:ext uri="{9D8B030D-6E8A-4147-A177-3AD203B41FA5}">
                      <a16:colId xmlns:a16="http://schemas.microsoft.com/office/drawing/2014/main" val="1922222833"/>
                    </a:ext>
                  </a:extLst>
                </a:gridCol>
                <a:gridCol w="5435963">
                  <a:extLst>
                    <a:ext uri="{9D8B030D-6E8A-4147-A177-3AD203B41FA5}">
                      <a16:colId xmlns:a16="http://schemas.microsoft.com/office/drawing/2014/main" val="2974881730"/>
                    </a:ext>
                  </a:extLst>
                </a:gridCol>
              </a:tblGrid>
              <a:tr h="34842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5400" b="1" spc="-100" noProof="0">
                        <a:latin typeface="Arial" panose="020B0604020202020204" pitchFamily="34" charset="0"/>
                        <a:cs typeface="Arial" panose="020B0604020202020204" pitchFamily="34" charset="0"/>
                      </a:endParaRPr>
                    </a:p>
                    <a:p>
                      <a:pPr marL="457200" marR="0" lvl="1" indent="0" algn="l" rtl="0">
                        <a:lnSpc>
                          <a:spcPct val="100000"/>
                        </a:lnSpc>
                        <a:spcBef>
                          <a:spcPts val="0"/>
                        </a:spcBef>
                        <a:spcAft>
                          <a:spcPts val="0"/>
                        </a:spcAft>
                        <a:buFontTx/>
                        <a:buNone/>
                      </a:pPr>
                      <a:endParaRPr lang="sv-SE" sz="5400" b="1" spc="0" noProof="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5400" b="1" i="0" noProof="0">
                          <a:latin typeface="Arial"/>
                          <a:cs typeface="Arial"/>
                        </a:rPr>
                        <a:t>Välkommen att börja i skolan i Finland!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0" i="0" noProof="0">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0116532"/>
                  </a:ext>
                </a:extLst>
              </a:tr>
              <a:tr h="536747">
                <a:tc>
                  <a:txBody>
                    <a:bodyPr/>
                    <a:lstStyle/>
                    <a:p>
                      <a:pPr marL="0" marR="0" lvl="0" indent="0" algn="l" rtl="0" eaLnBrk="1" fontAlgn="auto" latinLnBrk="0" hangingPunct="1">
                        <a:lnSpc>
                          <a:spcPct val="150000"/>
                        </a:lnSpc>
                        <a:spcBef>
                          <a:spcPts val="0"/>
                        </a:spcBef>
                        <a:spcAft>
                          <a:spcPts val="0"/>
                        </a:spcAft>
                        <a:buFontTx/>
                        <a:buNone/>
                      </a:pPr>
                      <a:r>
                        <a:rPr lang="sv-SE" sz="1800" b="0" noProof="0"/>
                        <a:t>Finlands UNICEF och Finlands Föräldraförbund</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r" rtl="0" eaLnBrk="1" fontAlgn="auto" latinLnBrk="0" hangingPunct="1">
                        <a:lnSpc>
                          <a:spcPct val="150000"/>
                        </a:lnSpc>
                        <a:spcBef>
                          <a:spcPts val="0"/>
                        </a:spcBef>
                        <a:spcAft>
                          <a:spcPts val="0"/>
                        </a:spcAft>
                        <a:buClrTx/>
                        <a:buSzTx/>
                        <a:buFontTx/>
                        <a:buNone/>
                      </a:pPr>
                      <a:r>
                        <a:rPr lang="sv-SE" noProof="0" dirty="0"/>
                        <a:t>November 2022 </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8646447"/>
                  </a:ext>
                </a:extLst>
              </a:tr>
            </a:tbl>
          </a:graphicData>
        </a:graphic>
      </p:graphicFrame>
      <p:sp>
        <p:nvSpPr>
          <p:cNvPr id="20" name="TextBox 19">
            <a:extLst>
              <a:ext uri="{FF2B5EF4-FFF2-40B4-BE49-F238E27FC236}">
                <a16:creationId xmlns:a16="http://schemas.microsoft.com/office/drawing/2014/main" id="{A91AD13C-EFED-8AA3-2F5D-D3E8CB0D9B0E}"/>
              </a:ext>
            </a:extLst>
          </p:cNvPr>
          <p:cNvSpPr txBox="1"/>
          <p:nvPr/>
        </p:nvSpPr>
        <p:spPr>
          <a:xfrm>
            <a:off x="0" y="0"/>
            <a:ext cx="3817620" cy="276999"/>
          </a:xfrm>
          <a:prstGeom prst="rect">
            <a:avLst/>
          </a:prstGeom>
          <a:noFill/>
        </p:spPr>
        <p:txBody>
          <a:bodyPr wrap="square" lIns="91440" tIns="45720" rIns="91440" bIns="45720" rtlCol="0" anchor="t">
            <a:spAutoFit/>
          </a:bodyPr>
          <a:lstStyle/>
          <a:p>
            <a:r>
              <a:rPr lang="sv-SE" sz="1200">
                <a:ea typeface="+mn-lt"/>
                <a:cs typeface="+mn-lt"/>
              </a:rPr>
              <a:t>© </a:t>
            </a:r>
            <a:r>
              <a:rPr lang="sv-SE" sz="1200"/>
              <a:t>UNICEF/Hanna-Kaisa Hämäläinen</a:t>
            </a:r>
            <a:endParaRPr lang="sv-SE"/>
          </a:p>
        </p:txBody>
      </p:sp>
      <p:pic>
        <p:nvPicPr>
          <p:cNvPr id="2" name="Picture 2" descr="A picture containing logo&#10;&#10;Description automatically generated">
            <a:extLst>
              <a:ext uri="{FF2B5EF4-FFF2-40B4-BE49-F238E27FC236}">
                <a16:creationId xmlns:a16="http://schemas.microsoft.com/office/drawing/2014/main" id="{74D8CBDB-675E-AB8B-EB2A-466A62E99740}"/>
              </a:ext>
            </a:extLst>
          </p:cNvPr>
          <p:cNvPicPr>
            <a:picLocks noChangeAspect="1"/>
          </p:cNvPicPr>
          <p:nvPr/>
        </p:nvPicPr>
        <p:blipFill>
          <a:blip r:embed="rId3"/>
          <a:stretch>
            <a:fillRect/>
          </a:stretch>
        </p:blipFill>
        <p:spPr>
          <a:xfrm>
            <a:off x="9742448" y="354821"/>
            <a:ext cx="2232103" cy="805067"/>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13B13396-88CB-D502-0CDE-29DC1B5EF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8088" y="1546693"/>
            <a:ext cx="2193911" cy="1189231"/>
          </a:xfrm>
          <a:prstGeom prst="rect">
            <a:avLst/>
          </a:prstGeom>
        </p:spPr>
      </p:pic>
    </p:spTree>
    <p:extLst>
      <p:ext uri="{BB962C8B-B14F-4D97-AF65-F5344CB8AC3E}">
        <p14:creationId xmlns:p14="http://schemas.microsoft.com/office/powerpoint/2010/main" val="22541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653480" y="2449689"/>
            <a:ext cx="4530881" cy="3722511"/>
          </a:xfrm>
        </p:spPr>
        <p:txBody>
          <a:bodyPr>
            <a:normAutofit fontScale="62500" lnSpcReduction="20000"/>
          </a:bodyPr>
          <a:lstStyle/>
          <a:p>
            <a:pPr marL="0" indent="0">
              <a:buClr>
                <a:srgbClr val="00AEEF"/>
              </a:buClr>
              <a:buNone/>
            </a:pPr>
            <a:endParaRPr lang="sv-SE" sz="2400" spc="-30" dirty="0">
              <a:solidFill>
                <a:schemeClr val="bg1"/>
              </a:solidFill>
              <a:latin typeface="Arial" panose="020B0604020202020204" pitchFamily="34" charset="0"/>
            </a:endParaRPr>
          </a:p>
          <a:p>
            <a:pPr marL="0" indent="0">
              <a:buClr>
                <a:srgbClr val="00AEEF"/>
              </a:buClr>
              <a:buNone/>
            </a:pPr>
            <a:endParaRPr lang="sv-SE" sz="2400" spc="-30" dirty="0">
              <a:solidFill>
                <a:schemeClr val="bg1"/>
              </a:solidFill>
              <a:latin typeface="Arial" panose="020B0604020202020204" pitchFamily="34" charset="0"/>
            </a:endParaRPr>
          </a:p>
          <a:p>
            <a:pPr>
              <a:lnSpc>
                <a:spcPct val="100000"/>
              </a:lnSpc>
              <a:buClr>
                <a:srgbClr val="00AEEF"/>
              </a:buClr>
              <a:buBlip>
                <a:blip r:embed="rId3"/>
              </a:buBlip>
            </a:pPr>
            <a:r>
              <a:rPr lang="sv-SE" sz="2900" dirty="0">
                <a:solidFill>
                  <a:schemeClr val="bg1"/>
                </a:solidFill>
                <a:latin typeface="Arial" panose="020B0604020202020204" pitchFamily="34" charset="0"/>
                <a:cs typeface="Arial" panose="020B0604020202020204" pitchFamily="34" charset="0"/>
              </a:rPr>
              <a:t>Ett gott samarbete mellan hemmet och skolan hjälper barnet att lära sig och trivas i skolan​.</a:t>
            </a:r>
          </a:p>
          <a:p>
            <a:pPr>
              <a:lnSpc>
                <a:spcPct val="100000"/>
              </a:lnSpc>
              <a:buClr>
                <a:srgbClr val="00AEEF"/>
              </a:buClr>
              <a:buBlip>
                <a:blip r:embed="rId3"/>
              </a:buBlip>
            </a:pPr>
            <a:r>
              <a:rPr lang="sv-SE" sz="2900" dirty="0">
                <a:solidFill>
                  <a:schemeClr val="bg1"/>
                </a:solidFill>
                <a:latin typeface="Arial" panose="020B0604020202020204" pitchFamily="34" charset="0"/>
                <a:cs typeface="Arial" panose="020B0604020202020204" pitchFamily="34" charset="0"/>
              </a:rPr>
              <a:t>Man diskuterar om barnets skolgång och de beslut som sammanhänger därmed fattas tillsammans med föräldrarna​.</a:t>
            </a:r>
          </a:p>
          <a:p>
            <a:pPr>
              <a:lnSpc>
                <a:spcPct val="100000"/>
              </a:lnSpc>
              <a:buClr>
                <a:srgbClr val="00AEEF"/>
              </a:buClr>
              <a:buBlip>
                <a:blip r:embed="rId3"/>
              </a:buBlip>
            </a:pPr>
            <a:r>
              <a:rPr lang="sv-SE" sz="2900" dirty="0">
                <a:solidFill>
                  <a:schemeClr val="bg1"/>
                </a:solidFill>
                <a:latin typeface="Arial" panose="020B0604020202020204" pitchFamily="34" charset="0"/>
                <a:cs typeface="Arial" panose="020B0604020202020204" pitchFamily="34" charset="0"/>
              </a:rPr>
              <a:t>Man träffar föräldrarna på föräldraaftnarna, skolans fester och evenemang.</a:t>
            </a:r>
          </a:p>
          <a:p>
            <a:pPr>
              <a:lnSpc>
                <a:spcPct val="100000"/>
              </a:lnSpc>
              <a:buClr>
                <a:srgbClr val="00AEEF"/>
              </a:buClr>
              <a:buBlip>
                <a:blip r:embed="rId3"/>
              </a:buBlip>
            </a:pPr>
            <a:r>
              <a:rPr lang="sv-SE" sz="2900" dirty="0">
                <a:solidFill>
                  <a:schemeClr val="bg1"/>
                </a:solidFill>
                <a:latin typeface="Arial" panose="020B0604020202020204" pitchFamily="34" charset="0"/>
                <a:cs typeface="Arial" panose="020B0604020202020204" pitchFamily="34" charset="0"/>
              </a:rPr>
              <a:t>Det finns en föräldraförening i skolan.</a:t>
            </a:r>
          </a:p>
          <a:p>
            <a:pPr marL="0" indent="0">
              <a:lnSpc>
                <a:spcPct val="100000"/>
              </a:lnSpc>
              <a:buClr>
                <a:srgbClr val="00AEEF"/>
              </a:buClr>
              <a:buNone/>
            </a:pPr>
            <a:endParaRPr lang="sv-SE" sz="2400" dirty="0">
              <a:solidFill>
                <a:schemeClr val="bg1"/>
              </a:solidFill>
            </a:endParaRPr>
          </a:p>
        </p:txBody>
      </p:sp>
      <p:sp>
        <p:nvSpPr>
          <p:cNvPr id="10" name="Shape 79">
            <a:extLst>
              <a:ext uri="{FF2B5EF4-FFF2-40B4-BE49-F238E27FC236}">
                <a16:creationId xmlns:a16="http://schemas.microsoft.com/office/drawing/2014/main" id="{C04DC500-6887-954D-AADD-509966EAD385}"/>
              </a:ext>
            </a:extLst>
          </p:cNvPr>
          <p:cNvSpPr/>
          <p:nvPr/>
        </p:nvSpPr>
        <p:spPr>
          <a:xfrm>
            <a:off x="777187" y="762000"/>
            <a:ext cx="2875135" cy="210314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600" b="1" spc="-10">
                <a:solidFill>
                  <a:srgbClr val="00AEEF"/>
                </a:solidFill>
                <a:latin typeface="Arial" charset="0"/>
                <a:ea typeface="Arial" charset="0"/>
                <a:cs typeface="Arial" charset="0"/>
                <a:sym typeface="Montserrat-Regular"/>
              </a:rPr>
              <a:t>Hemmet och skolan verkar tillsammans</a:t>
            </a:r>
            <a:endParaRPr lang="sv-SE" sz="3600" b="1" spc="-10" dirty="0">
              <a:solidFill>
                <a:srgbClr val="00AEEF"/>
              </a:solidFill>
              <a:latin typeface="Arial" charset="0"/>
              <a:ea typeface="Arial" charset="0"/>
              <a:cs typeface="Arial" charset="0"/>
              <a:sym typeface="Montserrat-Regular"/>
            </a:endParaRPr>
          </a:p>
        </p:txBody>
      </p:sp>
      <p:sp>
        <p:nvSpPr>
          <p:cNvPr id="9" name="TextBox 8">
            <a:extLst>
              <a:ext uri="{FF2B5EF4-FFF2-40B4-BE49-F238E27FC236}">
                <a16:creationId xmlns:a16="http://schemas.microsoft.com/office/drawing/2014/main" id="{8800ADF6-8008-EB44-96CF-CD7A30D25155}"/>
              </a:ext>
            </a:extLst>
          </p:cNvPr>
          <p:cNvSpPr txBox="1"/>
          <p:nvPr/>
        </p:nvSpPr>
        <p:spPr>
          <a:xfrm rot="16200000">
            <a:off x="10948872" y="5547152"/>
            <a:ext cx="21052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UNICEF/UNI289867/Shahan</a:t>
            </a:r>
            <a:endParaRPr kumimoji="0" lang="sv-SE" sz="900" b="0" i="0" u="none" strike="noStrike" kern="1200" cap="none" spc="0" normalizeH="0" baseline="0" noProof="0" dirty="0">
              <a:ln>
                <a:noFill/>
              </a:ln>
              <a:solidFill>
                <a:srgbClr val="FFFFFF">
                  <a:alpha val="40000"/>
                </a:srgbClr>
              </a:solidFill>
              <a:effectLst/>
              <a:uLnTx/>
              <a:uFillTx/>
              <a:latin typeface="Arial" panose="020B0604020202020204"/>
              <a:ea typeface="+mn-ea"/>
              <a:cs typeface="+mn-cs"/>
            </a:endParaRPr>
          </a:p>
        </p:txBody>
      </p:sp>
      <p:graphicFrame>
        <p:nvGraphicFramePr>
          <p:cNvPr id="22" name="Table 21">
            <a:extLst>
              <a:ext uri="{FF2B5EF4-FFF2-40B4-BE49-F238E27FC236}">
                <a16:creationId xmlns:a16="http://schemas.microsoft.com/office/drawing/2014/main" id="{5A4C8F89-360E-9944-A549-8E06B460D45A}"/>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10</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7" name="Picture Placeholder 3">
            <a:extLst>
              <a:ext uri="{FF2B5EF4-FFF2-40B4-BE49-F238E27FC236}">
                <a16:creationId xmlns:a16="http://schemas.microsoft.com/office/drawing/2014/main" id="{664B784E-9028-9A4E-A75A-5ECF4FD34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12"/>
          <a:stretch/>
        </p:blipFill>
        <p:spPr>
          <a:xfrm>
            <a:off x="6717018" y="0"/>
            <a:ext cx="5475600" cy="6858000"/>
          </a:xfrm>
          <a:prstGeom prst="rect">
            <a:avLst/>
          </a:prstGeom>
          <a:solidFill>
            <a:schemeClr val="bg2"/>
          </a:solidFill>
          <a:ln>
            <a:noFill/>
          </a:ln>
        </p:spPr>
      </p:pic>
      <p:sp>
        <p:nvSpPr>
          <p:cNvPr id="8" name="TextBox 7">
            <a:extLst>
              <a:ext uri="{FF2B5EF4-FFF2-40B4-BE49-F238E27FC236}">
                <a16:creationId xmlns:a16="http://schemas.microsoft.com/office/drawing/2014/main" id="{88E4997C-D21D-384D-99F0-ACE9F17834A5}"/>
              </a:ext>
            </a:extLst>
          </p:cNvPr>
          <p:cNvSpPr txBox="1"/>
          <p:nvPr/>
        </p:nvSpPr>
        <p:spPr>
          <a:xfrm rot="16200000">
            <a:off x="10927750" y="783642"/>
            <a:ext cx="2286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lumMod val="75000"/>
                    <a:alpha val="83000"/>
                  </a:srgbClr>
                </a:solidFill>
                <a:effectLst/>
                <a:uLnTx/>
                <a:uFillTx/>
                <a:latin typeface="Arial" panose="020B0604020202020204"/>
                <a:ea typeface="+mn-ea"/>
                <a:cs typeface="+mn-cs"/>
              </a:rPr>
              <a:t>© UNICEF/UN0215259/Volpe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srgbClr val="FFFFFF">
                  <a:alpha val="83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C1BCD1-C73C-DE46-8A53-249DAFC6D7B1}"/>
              </a:ext>
            </a:extLst>
          </p:cNvPr>
          <p:cNvPicPr>
            <a:picLocks noChangeAspect="1"/>
          </p:cNvPicPr>
          <p:nvPr/>
        </p:nvPicPr>
        <p:blipFill>
          <a:blip r:embed="rId5">
            <a:extLst>
              <a:ext uri="{28A0092B-C50C-407E-A947-70E740481C1C}">
                <a14:useLocalDpi xmlns:a14="http://schemas.microsoft.com/office/drawing/2010/main" val="0"/>
              </a:ext>
            </a:extLst>
          </a:blip>
          <a:srcRect l="1054" r="1054"/>
          <a:stretch/>
        </p:blipFill>
        <p:spPr>
          <a:xfrm>
            <a:off x="6716400" y="0"/>
            <a:ext cx="5475600" cy="6858000"/>
          </a:xfrm>
          <a:prstGeom prst="rect">
            <a:avLst/>
          </a:prstGeom>
        </p:spPr>
      </p:pic>
      <p:sp>
        <p:nvSpPr>
          <p:cNvPr id="5" name="TextBox 4">
            <a:extLst>
              <a:ext uri="{FF2B5EF4-FFF2-40B4-BE49-F238E27FC236}">
                <a16:creationId xmlns:a16="http://schemas.microsoft.com/office/drawing/2014/main" id="{A4E0548D-864A-2D9C-8994-0AAD304444DF}"/>
              </a:ext>
            </a:extLst>
          </p:cNvPr>
          <p:cNvSpPr txBox="1"/>
          <p:nvPr/>
        </p:nvSpPr>
        <p:spPr>
          <a:xfrm>
            <a:off x="9454200" y="0"/>
            <a:ext cx="641396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sv-SE" sz="900">
                <a:solidFill>
                  <a:schemeClr val="bg1"/>
                </a:solidFill>
                <a:latin typeface="Arial" panose="020B0604020202020204"/>
              </a:rPr>
              <a:t>/Suomi 2017/Hanna-Kaisa Hämäläinen</a:t>
            </a:r>
            <a:endParaRPr kumimoji="0" lang="sv-SE" sz="9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493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1927361"/>
            <a:ext cx="8150100" cy="4039685"/>
          </a:xfrm>
        </p:spPr>
        <p:txBody>
          <a:bodyPr vert="horz" lIns="91440" tIns="45720" rIns="91440" bIns="45720" rtlCol="0" anchor="t">
            <a:noAutofit/>
          </a:bodyPr>
          <a:lstStyle/>
          <a:p>
            <a:pPr marL="0" indent="0">
              <a:buClr>
                <a:srgbClr val="00AEEF"/>
              </a:buClr>
              <a:buNone/>
            </a:pPr>
            <a:endParaRPr lang="sv-SE" sz="1400" spc="-30" dirty="0">
              <a:solidFill>
                <a:schemeClr val="bg1"/>
              </a:solidFill>
              <a:latin typeface="Arial" panose="020B0604020202020204" pitchFamily="34" charset="0"/>
              <a:cs typeface="Arial"/>
            </a:endParaRPr>
          </a:p>
          <a:p>
            <a:pPr>
              <a:lnSpc>
                <a:spcPct val="100000"/>
              </a:lnSpc>
              <a:buClr>
                <a:srgbClr val="00AEEF"/>
              </a:buClr>
              <a:buBlip>
                <a:blip r:embed="rId3"/>
              </a:buBlip>
            </a:pPr>
            <a:r>
              <a:rPr lang="sv-SE" sz="2200" dirty="0">
                <a:solidFill>
                  <a:schemeClr val="bg1"/>
                </a:solidFill>
              </a:rPr>
              <a:t>Råd och stöd av andra föräldrar är viktiga för alla, men i synnerhet för föräldrar som invandrat​.</a:t>
            </a:r>
            <a:endParaRPr lang="sv-SE" sz="2200" dirty="0">
              <a:solidFill>
                <a:schemeClr val="bg1"/>
              </a:solidFill>
              <a:cs typeface="Arial"/>
            </a:endParaRPr>
          </a:p>
          <a:p>
            <a:pPr>
              <a:lnSpc>
                <a:spcPct val="100000"/>
              </a:lnSpc>
              <a:buClr>
                <a:srgbClr val="00AEEF"/>
              </a:buClr>
              <a:buBlip>
                <a:blip r:embed="rId3"/>
              </a:buBlip>
            </a:pPr>
            <a:r>
              <a:rPr lang="sv-SE" sz="2200" dirty="0">
                <a:solidFill>
                  <a:schemeClr val="bg1"/>
                </a:solidFill>
              </a:rPr>
              <a:t>Föräldrar som känner till skolans praxis kan orientera nykomlingarna i skolgången, skolmiljön och möjligheterna att fira fritid och utöva hobbyer på orten.</a:t>
            </a:r>
            <a:endParaRPr lang="sv-SE" sz="2200" dirty="0">
              <a:solidFill>
                <a:schemeClr val="bg1"/>
              </a:solidFill>
              <a:cs typeface="Arial"/>
            </a:endParaRPr>
          </a:p>
          <a:p>
            <a:pPr marL="0" indent="0">
              <a:lnSpc>
                <a:spcPct val="100000"/>
              </a:lnSpc>
              <a:buClr>
                <a:srgbClr val="00AEEF"/>
              </a:buClr>
              <a:buNone/>
            </a:pPr>
            <a:endParaRPr lang="sv-SE" sz="2900" dirty="0">
              <a:solidFill>
                <a:schemeClr val="bg1"/>
              </a:solidFill>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52578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600" b="1" spc="-10">
                <a:solidFill>
                  <a:srgbClr val="00AEEF"/>
                </a:solidFill>
                <a:latin typeface="Arial" charset="0"/>
                <a:ea typeface="Arial" charset="0"/>
                <a:cs typeface="Arial" charset="0"/>
                <a:sym typeface="Montserrat-Regular"/>
              </a:rPr>
              <a:t>Stöd av andra föräldrar</a:t>
            </a: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11</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322297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9" y="2365977"/>
            <a:ext cx="4530881" cy="3581400"/>
          </a:xfrm>
        </p:spPr>
        <p:txBody>
          <a:bodyPr>
            <a:normAutofit fontScale="85000" lnSpcReduction="20000"/>
          </a:bodyPr>
          <a:lstStyle/>
          <a:p>
            <a:pPr marL="0" indent="0">
              <a:buClr>
                <a:srgbClr val="00AEEF"/>
              </a:buClr>
              <a:buNone/>
            </a:pPr>
            <a:endParaRPr lang="sv-SE" sz="2400" spc="-30" dirty="0">
              <a:solidFill>
                <a:schemeClr val="bg1"/>
              </a:solidFill>
              <a:latin typeface="Arial" panose="020B0604020202020204" pitchFamily="34" charset="0"/>
            </a:endParaRPr>
          </a:p>
          <a:p>
            <a:pPr marL="0" indent="0">
              <a:buClr>
                <a:srgbClr val="00AEEF"/>
              </a:buClr>
              <a:buNone/>
            </a:pPr>
            <a:endParaRPr lang="sv-SE" sz="2400" spc="-30" dirty="0">
              <a:solidFill>
                <a:schemeClr val="bg1"/>
              </a:solidFill>
              <a:latin typeface="Arial" panose="020B0604020202020204" pitchFamily="34" charset="0"/>
            </a:endParaRPr>
          </a:p>
          <a:p>
            <a:pPr>
              <a:lnSpc>
                <a:spcPct val="100000"/>
              </a:lnSpc>
              <a:buClr>
                <a:srgbClr val="00AEEF"/>
              </a:buClr>
              <a:buBlip>
                <a:blip r:embed="rId3"/>
              </a:buBlip>
            </a:pPr>
            <a:r>
              <a:rPr lang="sv-SE" sz="2400" dirty="0">
                <a:solidFill>
                  <a:schemeClr val="bg1"/>
                </a:solidFill>
              </a:rPr>
              <a:t>Tala positivt om skolan och sporra barnet att gå i skola.​</a:t>
            </a:r>
          </a:p>
          <a:p>
            <a:pPr>
              <a:lnSpc>
                <a:spcPct val="100000"/>
              </a:lnSpc>
              <a:buClr>
                <a:srgbClr val="00AEEF"/>
              </a:buClr>
              <a:buBlip>
                <a:blip r:embed="rId3"/>
              </a:buBlip>
            </a:pPr>
            <a:r>
              <a:rPr lang="sv-SE" sz="2400" dirty="0">
                <a:solidFill>
                  <a:schemeClr val="bg1"/>
                </a:solidFill>
              </a:rPr>
              <a:t>Stöd hemma användningen och inlärningen av barnets eget modersmål​.</a:t>
            </a:r>
          </a:p>
          <a:p>
            <a:pPr>
              <a:lnSpc>
                <a:spcPct val="100000"/>
              </a:lnSpc>
              <a:buClr>
                <a:srgbClr val="00AEEF"/>
              </a:buClr>
              <a:buBlip>
                <a:blip r:embed="rId3"/>
              </a:buBlip>
            </a:pPr>
            <a:r>
              <a:rPr lang="sv-SE" sz="2400" dirty="0">
                <a:solidFill>
                  <a:schemeClr val="bg1"/>
                </a:solidFill>
              </a:rPr>
              <a:t>Berätta för läraren om barnet och barnets tidigare skolgång.​</a:t>
            </a:r>
          </a:p>
          <a:p>
            <a:pPr>
              <a:lnSpc>
                <a:spcPct val="100000"/>
              </a:lnSpc>
              <a:buClr>
                <a:srgbClr val="00AEEF"/>
              </a:buClr>
              <a:buBlip>
                <a:blip r:embed="rId3"/>
              </a:buBlip>
            </a:pPr>
            <a:r>
              <a:rPr lang="sv-SE" sz="2400" dirty="0">
                <a:solidFill>
                  <a:schemeClr val="bg1"/>
                </a:solidFill>
              </a:rPr>
              <a:t>Kontakta alltid läraren, om det uppstår oro över barnets skolgång. </a:t>
            </a:r>
          </a:p>
        </p:txBody>
      </p:sp>
      <p:sp>
        <p:nvSpPr>
          <p:cNvPr id="10" name="Shape 79">
            <a:extLst>
              <a:ext uri="{FF2B5EF4-FFF2-40B4-BE49-F238E27FC236}">
                <a16:creationId xmlns:a16="http://schemas.microsoft.com/office/drawing/2014/main" id="{C04DC500-6887-954D-AADD-509966EAD385}"/>
              </a:ext>
            </a:extLst>
          </p:cNvPr>
          <p:cNvSpPr/>
          <p:nvPr/>
        </p:nvSpPr>
        <p:spPr>
          <a:xfrm>
            <a:off x="777187" y="762000"/>
            <a:ext cx="2875135" cy="105157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l" defTabSz="914400" rtl="0" eaLnBrk="1" fontAlgn="auto" latinLnBrk="0" hangingPunct="1">
              <a:lnSpc>
                <a:spcPts val="4120"/>
              </a:lnSpc>
              <a:spcBef>
                <a:spcPts val="0"/>
              </a:spcBef>
              <a:spcAft>
                <a:spcPts val="0"/>
              </a:spcAft>
              <a:buClrTx/>
              <a:buSzTx/>
              <a:buFontTx/>
              <a:buNone/>
              <a:tabLst/>
              <a:defRPr sz="1800"/>
            </a:pPr>
            <a:r>
              <a:rPr lang="sv-SE" sz="3600" b="1" spc="-10">
                <a:solidFill>
                  <a:srgbClr val="00AEEF"/>
                </a:solidFill>
                <a:latin typeface="Arial" charset="0"/>
                <a:ea typeface="Arial" charset="0"/>
                <a:cs typeface="Arial" charset="0"/>
                <a:sym typeface="Montserrat-Regular"/>
              </a:rPr>
              <a:t>Tips till hemmet</a:t>
            </a:r>
            <a:endParaRPr kumimoji="0" lang="sv-SE" sz="3600" b="1" i="0" u="none" strike="noStrike" kern="1200" cap="none" spc="-10" normalizeH="0" baseline="0" noProof="0" dirty="0">
              <a:ln>
                <a:noFill/>
              </a:ln>
              <a:solidFill>
                <a:srgbClr val="00AEEF"/>
              </a:solidFill>
              <a:effectLst/>
              <a:uLnTx/>
              <a:uFillTx/>
              <a:latin typeface="Arial" charset="0"/>
              <a:ea typeface="Arial" charset="0"/>
              <a:cs typeface="Arial" charset="0"/>
              <a:sym typeface="Montserrat-Regular"/>
            </a:endParaRPr>
          </a:p>
        </p:txBody>
      </p:sp>
      <p:sp>
        <p:nvSpPr>
          <p:cNvPr id="9" name="TextBox 8">
            <a:extLst>
              <a:ext uri="{FF2B5EF4-FFF2-40B4-BE49-F238E27FC236}">
                <a16:creationId xmlns:a16="http://schemas.microsoft.com/office/drawing/2014/main" id="{8800ADF6-8008-EB44-96CF-CD7A30D25155}"/>
              </a:ext>
            </a:extLst>
          </p:cNvPr>
          <p:cNvSpPr txBox="1"/>
          <p:nvPr/>
        </p:nvSpPr>
        <p:spPr>
          <a:xfrm rot="16200000">
            <a:off x="10948872" y="5547152"/>
            <a:ext cx="21052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UNICEF/UNI289867/Shahan</a:t>
            </a:r>
            <a:endParaRPr kumimoji="0" lang="sv-SE" sz="900" b="0" i="0" u="none" strike="noStrike" kern="1200" cap="none" spc="0" normalizeH="0" baseline="0" noProof="0" dirty="0">
              <a:ln>
                <a:noFill/>
              </a:ln>
              <a:solidFill>
                <a:srgbClr val="FFFFFF">
                  <a:alpha val="40000"/>
                </a:srgbClr>
              </a:solidFill>
              <a:effectLst/>
              <a:uLnTx/>
              <a:uFillTx/>
              <a:latin typeface="Arial" panose="020B0604020202020204"/>
              <a:ea typeface="+mn-ea"/>
              <a:cs typeface="+mn-cs"/>
            </a:endParaRPr>
          </a:p>
        </p:txBody>
      </p:sp>
      <p:graphicFrame>
        <p:nvGraphicFramePr>
          <p:cNvPr id="22" name="Table 21">
            <a:extLst>
              <a:ext uri="{FF2B5EF4-FFF2-40B4-BE49-F238E27FC236}">
                <a16:creationId xmlns:a16="http://schemas.microsoft.com/office/drawing/2014/main" id="{5A4C8F89-360E-9944-A549-8E06B460D45A}"/>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12</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7" name="Picture Placeholder 3">
            <a:extLst>
              <a:ext uri="{FF2B5EF4-FFF2-40B4-BE49-F238E27FC236}">
                <a16:creationId xmlns:a16="http://schemas.microsoft.com/office/drawing/2014/main" id="{664B784E-9028-9A4E-A75A-5ECF4FD34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12"/>
          <a:stretch/>
        </p:blipFill>
        <p:spPr>
          <a:xfrm>
            <a:off x="6717018" y="0"/>
            <a:ext cx="5475600" cy="6858000"/>
          </a:xfrm>
          <a:prstGeom prst="rect">
            <a:avLst/>
          </a:prstGeom>
          <a:solidFill>
            <a:schemeClr val="bg2"/>
          </a:solidFill>
          <a:ln>
            <a:noFill/>
          </a:ln>
        </p:spPr>
      </p:pic>
      <p:sp>
        <p:nvSpPr>
          <p:cNvPr id="8" name="TextBox 7">
            <a:extLst>
              <a:ext uri="{FF2B5EF4-FFF2-40B4-BE49-F238E27FC236}">
                <a16:creationId xmlns:a16="http://schemas.microsoft.com/office/drawing/2014/main" id="{88E4997C-D21D-384D-99F0-ACE9F17834A5}"/>
              </a:ext>
            </a:extLst>
          </p:cNvPr>
          <p:cNvSpPr txBox="1"/>
          <p:nvPr/>
        </p:nvSpPr>
        <p:spPr>
          <a:xfrm rot="16200000">
            <a:off x="10927750" y="783642"/>
            <a:ext cx="2286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lumMod val="75000"/>
                    <a:alpha val="83000"/>
                  </a:srgbClr>
                </a:solidFill>
                <a:effectLst/>
                <a:uLnTx/>
                <a:uFillTx/>
                <a:latin typeface="Arial" panose="020B0604020202020204"/>
                <a:ea typeface="+mn-ea"/>
                <a:cs typeface="+mn-cs"/>
              </a:rPr>
              <a:t>© UNICEF/UN0215259/Volpe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srgbClr val="FFFFFF">
                  <a:alpha val="83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C1BCD1-C73C-DE46-8A53-249DAFC6D7B1}"/>
              </a:ext>
            </a:extLst>
          </p:cNvPr>
          <p:cNvPicPr>
            <a:picLocks noChangeAspect="1"/>
          </p:cNvPicPr>
          <p:nvPr/>
        </p:nvPicPr>
        <p:blipFill>
          <a:blip r:embed="rId5">
            <a:extLst>
              <a:ext uri="{28A0092B-C50C-407E-A947-70E740481C1C}">
                <a14:useLocalDpi xmlns:a14="http://schemas.microsoft.com/office/drawing/2010/main" val="0"/>
              </a:ext>
            </a:extLst>
          </a:blip>
          <a:srcRect l="6769" r="6769"/>
          <a:stretch/>
        </p:blipFill>
        <p:spPr>
          <a:xfrm>
            <a:off x="6716400" y="0"/>
            <a:ext cx="5475600" cy="6858000"/>
          </a:xfrm>
          <a:prstGeom prst="rect">
            <a:avLst/>
          </a:prstGeom>
        </p:spPr>
      </p:pic>
      <p:sp>
        <p:nvSpPr>
          <p:cNvPr id="5" name="TextBox 4">
            <a:extLst>
              <a:ext uri="{FF2B5EF4-FFF2-40B4-BE49-F238E27FC236}">
                <a16:creationId xmlns:a16="http://schemas.microsoft.com/office/drawing/2014/main" id="{A4E0548D-864A-2D9C-8994-0AAD304444DF}"/>
              </a:ext>
            </a:extLst>
          </p:cNvPr>
          <p:cNvSpPr txBox="1"/>
          <p:nvPr/>
        </p:nvSpPr>
        <p:spPr>
          <a:xfrm>
            <a:off x="9454200" y="6627168"/>
            <a:ext cx="641396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sv-SE" sz="900">
                <a:solidFill>
                  <a:schemeClr val="bg1"/>
                </a:solidFill>
                <a:latin typeface="Arial" panose="020B0604020202020204"/>
              </a:rPr>
              <a:t>/Suomi 2017/Hanna-Kaisa Hämäläinen</a:t>
            </a:r>
            <a:endParaRPr kumimoji="0" lang="sv-SE" sz="9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811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7" y="2073701"/>
            <a:ext cx="9675495" cy="4038600"/>
          </a:xfrm>
        </p:spPr>
        <p:txBody>
          <a:bodyPr>
            <a:normAutofit/>
          </a:bodyPr>
          <a:lstStyle/>
          <a:p>
            <a:pPr marL="0" indent="0">
              <a:buClr>
                <a:srgbClr val="00AEEF"/>
              </a:buClr>
              <a:buNone/>
            </a:pPr>
            <a:endParaRPr lang="sv-SE" sz="2400" spc="-30">
              <a:solidFill>
                <a:schemeClr val="bg1"/>
              </a:solidFill>
              <a:latin typeface="Arial" panose="020B0604020202020204" pitchFamily="34" charset="0"/>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52578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600" b="1" spc="-10">
                <a:solidFill>
                  <a:srgbClr val="00AEEF"/>
                </a:solidFill>
                <a:latin typeface="Arial" charset="0"/>
                <a:ea typeface="Arial" charset="0"/>
                <a:cs typeface="Arial" charset="0"/>
                <a:sym typeface="Montserrat-Regular"/>
              </a:rPr>
              <a:t>Frågor och gemensam diskussion</a:t>
            </a: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13</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420016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74B233-963D-ED77-6388-BC9B8A5D87C3}"/>
              </a:ext>
            </a:extLst>
          </p:cNvPr>
          <p:cNvSpPr>
            <a:spLocks noGrp="1"/>
          </p:cNvSpPr>
          <p:nvPr>
            <p:ph type="ctrTitle"/>
          </p:nvPr>
        </p:nvSpPr>
        <p:spPr/>
        <p:txBody>
          <a:bodyPr/>
          <a:lstStyle/>
          <a:p>
            <a:r>
              <a:rPr lang="sv-SE" dirty="0"/>
              <a:t>Tack!</a:t>
            </a:r>
          </a:p>
        </p:txBody>
      </p:sp>
      <p:pic>
        <p:nvPicPr>
          <p:cNvPr id="5" name="Picture 4" descr="Logo&#10;&#10;Description automatically generated with medium confidence">
            <a:extLst>
              <a:ext uri="{FF2B5EF4-FFF2-40B4-BE49-F238E27FC236}">
                <a16:creationId xmlns:a16="http://schemas.microsoft.com/office/drawing/2014/main" id="{D2E03D5B-6650-2CCC-7EF4-8B6EB10FC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3748" y="1351547"/>
            <a:ext cx="2268252" cy="1226401"/>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69027877-8857-503A-E4D0-5152DFB23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140" y="255987"/>
            <a:ext cx="2068005" cy="736280"/>
          </a:xfrm>
          <a:prstGeom prst="rect">
            <a:avLst/>
          </a:prstGeom>
        </p:spPr>
      </p:pic>
    </p:spTree>
    <p:extLst>
      <p:ext uri="{BB962C8B-B14F-4D97-AF65-F5344CB8AC3E}">
        <p14:creationId xmlns:p14="http://schemas.microsoft.com/office/powerpoint/2010/main" val="366452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E4CF39F-BDAF-284A-868D-5C750E985DB7}"/>
              </a:ext>
            </a:extLst>
          </p:cNvPr>
          <p:cNvSpPr>
            <a:spLocks noGrp="1"/>
          </p:cNvSpPr>
          <p:nvPr>
            <p:ph type="pic" sz="quarter" idx="10"/>
          </p:nvPr>
        </p:nvSpPr>
        <p:spPr>
          <a:xfrm>
            <a:off x="6526518" y="0"/>
            <a:ext cx="5474982" cy="6858000"/>
          </a:xfrm>
          <a:solidFill>
            <a:schemeClr val="bg2"/>
          </a:solidFill>
        </p:spPr>
      </p:sp>
      <p:sp>
        <p:nvSpPr>
          <p:cNvPr id="9" name="TextBox 8">
            <a:extLst>
              <a:ext uri="{FF2B5EF4-FFF2-40B4-BE49-F238E27FC236}">
                <a16:creationId xmlns:a16="http://schemas.microsoft.com/office/drawing/2014/main" id="{29F7E11C-0E61-2342-B8D7-04276CA5BB27}"/>
              </a:ext>
            </a:extLst>
          </p:cNvPr>
          <p:cNvSpPr txBox="1"/>
          <p:nvPr/>
        </p:nvSpPr>
        <p:spPr>
          <a:xfrm rot="16200000">
            <a:off x="11049000" y="5230001"/>
            <a:ext cx="1905000" cy="2286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a:ln>
                  <a:noFill/>
                </a:ln>
                <a:solidFill>
                  <a:srgbClr val="FFFFFF">
                    <a:alpha val="40000"/>
                  </a:srgbClr>
                </a:solidFill>
                <a:effectLst/>
                <a:uLnTx/>
                <a:uFillTx/>
                <a:latin typeface="Arial" panose="020B0604020202020204"/>
                <a:ea typeface="+mn-ea"/>
                <a:cs typeface="+mn-cs"/>
              </a:rPr>
              <a:t>© UNICEF/PHOTO CREDIT</a:t>
            </a:r>
          </a:p>
        </p:txBody>
      </p:sp>
      <p:graphicFrame>
        <p:nvGraphicFramePr>
          <p:cNvPr id="12" name="Table 11">
            <a:extLst>
              <a:ext uri="{FF2B5EF4-FFF2-40B4-BE49-F238E27FC236}">
                <a16:creationId xmlns:a16="http://schemas.microsoft.com/office/drawing/2014/main" id="{338CB820-7AED-364C-8052-CC2CE259BAAB}"/>
              </a:ext>
            </a:extLst>
          </p:cNvPr>
          <p:cNvGraphicFramePr>
            <a:graphicFrameLocks noGrp="1"/>
          </p:cNvGraphicFramePr>
          <p:nvPr>
            <p:extLst>
              <p:ext uri="{D42A27DB-BD31-4B8C-83A1-F6EECF244321}">
                <p14:modId xmlns:p14="http://schemas.microsoft.com/office/powerpoint/2010/main" val="373511163"/>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2</a:t>
                      </a:fld>
                      <a:endParaRPr lang="en-US" sz="1050" b="0" dirty="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7" name="Shape 79">
            <a:extLst>
              <a:ext uri="{FF2B5EF4-FFF2-40B4-BE49-F238E27FC236}">
                <a16:creationId xmlns:a16="http://schemas.microsoft.com/office/drawing/2014/main" id="{FACBBF00-52F6-B54D-8EE1-FD215EDB8134}"/>
              </a:ext>
            </a:extLst>
          </p:cNvPr>
          <p:cNvSpPr/>
          <p:nvPr/>
        </p:nvSpPr>
        <p:spPr>
          <a:xfrm>
            <a:off x="816145" y="663578"/>
            <a:ext cx="3281722" cy="157735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4120"/>
              </a:lnSpc>
              <a:defRPr sz="1800"/>
            </a:pPr>
            <a:r>
              <a:rPr lang="sv-SE" sz="3600" b="1" spc="-10">
                <a:solidFill>
                  <a:srgbClr val="00AEEF"/>
                </a:solidFill>
                <a:latin typeface="Arial" charset="0"/>
                <a:ea typeface="Arial" charset="0"/>
                <a:cs typeface="Arial" charset="0"/>
                <a:sym typeface="Montserrat-Regular"/>
              </a:rPr>
              <a:t>Presentation </a:t>
            </a:r>
            <a:br>
              <a:rPr lang="sv-SE" sz="3600" b="1" spc="-10">
                <a:solidFill>
                  <a:srgbClr val="00AEEF"/>
                </a:solidFill>
                <a:latin typeface="Arial" charset="0"/>
                <a:ea typeface="Arial" charset="0"/>
                <a:cs typeface="Arial" charset="0"/>
                <a:sym typeface="Montserrat-Regular"/>
              </a:rPr>
            </a:br>
            <a:r>
              <a:rPr lang="sv-SE" sz="3600" b="1" spc="-10">
                <a:solidFill>
                  <a:srgbClr val="00AEEF"/>
                </a:solidFill>
                <a:latin typeface="Arial" charset="0"/>
                <a:ea typeface="Arial" charset="0"/>
                <a:cs typeface="Arial" charset="0"/>
                <a:sym typeface="Montserrat-Regular"/>
              </a:rPr>
              <a:t>– vi lär känna varandra</a:t>
            </a:r>
          </a:p>
        </p:txBody>
      </p:sp>
      <p:sp>
        <p:nvSpPr>
          <p:cNvPr id="2" name="Content Placeholder 2">
            <a:extLst>
              <a:ext uri="{FF2B5EF4-FFF2-40B4-BE49-F238E27FC236}">
                <a16:creationId xmlns:a16="http://schemas.microsoft.com/office/drawing/2014/main" id="{4C51F4BF-A4E2-7673-E98C-57038C3805CA}"/>
              </a:ext>
            </a:extLst>
          </p:cNvPr>
          <p:cNvSpPr txBox="1">
            <a:spLocks/>
          </p:cNvSpPr>
          <p:nvPr/>
        </p:nvSpPr>
        <p:spPr>
          <a:xfrm>
            <a:off x="777187" y="3796173"/>
            <a:ext cx="4530881" cy="19915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AEEF"/>
              </a:buClr>
              <a:buFont typeface="Arial" panose="020B0604020202020204" pitchFamily="34" charset="0"/>
              <a:buNone/>
            </a:pPr>
            <a:endParaRPr lang="sv-SE" sz="2400" spc="-30" dirty="0">
              <a:solidFill>
                <a:schemeClr val="bg1"/>
              </a:solidFill>
              <a:latin typeface="Arial" panose="020B0604020202020204" pitchFamily="34" charset="0"/>
            </a:endParaRPr>
          </a:p>
          <a:p>
            <a:pPr>
              <a:lnSpc>
                <a:spcPct val="100000"/>
              </a:lnSpc>
              <a:buClr>
                <a:srgbClr val="00AEEF"/>
              </a:buClr>
              <a:buFont typeface="Arial" panose="020B0604020202020204" pitchFamily="34" charset="0"/>
              <a:buBlip>
                <a:blip r:embed="rId3"/>
              </a:buBlip>
            </a:pPr>
            <a:r>
              <a:rPr lang="sv-SE" sz="2400" i="1" dirty="0">
                <a:solidFill>
                  <a:schemeClr val="bg1"/>
                </a:solidFill>
              </a:rPr>
              <a:t> Vilka är vi?</a:t>
            </a:r>
          </a:p>
          <a:p>
            <a:pPr>
              <a:lnSpc>
                <a:spcPct val="100000"/>
              </a:lnSpc>
              <a:buClr>
                <a:srgbClr val="00AEEF"/>
              </a:buClr>
              <a:buFont typeface="Arial" panose="020B0604020202020204" pitchFamily="34" charset="0"/>
              <a:buBlip>
                <a:blip r:embed="rId3"/>
              </a:buBlip>
            </a:pPr>
            <a:r>
              <a:rPr lang="sv-SE" sz="2400" i="1" dirty="0">
                <a:solidFill>
                  <a:schemeClr val="bg1"/>
                </a:solidFill>
              </a:rPr>
              <a:t> Vilka studerar i vår skola?</a:t>
            </a:r>
          </a:p>
        </p:txBody>
      </p:sp>
    </p:spTree>
    <p:extLst>
      <p:ext uri="{BB962C8B-B14F-4D97-AF65-F5344CB8AC3E}">
        <p14:creationId xmlns:p14="http://schemas.microsoft.com/office/powerpoint/2010/main" val="402949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169024E-6BC8-B1EC-6A7C-05156B7B8C9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646" r="5646"/>
          <a:stretch/>
        </p:blipFill>
        <p:spPr>
          <a:xfrm>
            <a:off x="6716713" y="0"/>
            <a:ext cx="5475287" cy="6858000"/>
          </a:xfrm>
          <a:solidFill>
            <a:schemeClr val="bg2"/>
          </a:solidFill>
        </p:spPr>
      </p:pic>
      <p:sp>
        <p:nvSpPr>
          <p:cNvPr id="9" name="TextBox 8">
            <a:extLst>
              <a:ext uri="{FF2B5EF4-FFF2-40B4-BE49-F238E27FC236}">
                <a16:creationId xmlns:a16="http://schemas.microsoft.com/office/drawing/2014/main" id="{29F7E11C-0E61-2342-B8D7-04276CA5BB27}"/>
              </a:ext>
            </a:extLst>
          </p:cNvPr>
          <p:cNvSpPr txBox="1"/>
          <p:nvPr/>
        </p:nvSpPr>
        <p:spPr>
          <a:xfrm>
            <a:off x="6716713" y="33637"/>
            <a:ext cx="30282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sv-SE" sz="900">
                <a:solidFill>
                  <a:schemeClr val="bg1"/>
                </a:solidFill>
                <a:latin typeface="Arial" panose="020B0604020202020204"/>
              </a:rPr>
              <a:t>/Suomi 2017/Hanna-Kaisa Hämäläinen</a:t>
            </a:r>
            <a:endParaRPr kumimoji="0" lang="sv-SE" sz="9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 name="Shape 79">
            <a:extLst>
              <a:ext uri="{FF2B5EF4-FFF2-40B4-BE49-F238E27FC236}">
                <a16:creationId xmlns:a16="http://schemas.microsoft.com/office/drawing/2014/main" id="{FACBBF00-52F6-B54D-8EE1-FD215EDB8134}"/>
              </a:ext>
            </a:extLst>
          </p:cNvPr>
          <p:cNvSpPr/>
          <p:nvPr/>
        </p:nvSpPr>
        <p:spPr>
          <a:xfrm>
            <a:off x="816145" y="663578"/>
            <a:ext cx="2904620"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sv-SE" sz="3600" b="1" spc="-10">
                <a:solidFill>
                  <a:srgbClr val="00AEEF"/>
                </a:solidFill>
                <a:latin typeface="Arial" charset="0"/>
                <a:ea typeface="Arial" charset="0"/>
                <a:cs typeface="Arial" charset="0"/>
                <a:sym typeface="Montserrat-Regular"/>
              </a:rPr>
              <a:t>Barnets rättigheter</a:t>
            </a:r>
            <a:endParaRPr kumimoji="0" lang="sv-SE" sz="3600" b="1" i="0" u="none" strike="noStrike" kern="1200" cap="none" spc="-10" normalizeH="0" baseline="0" noProof="0" dirty="0">
              <a:ln>
                <a:noFill/>
              </a:ln>
              <a:solidFill>
                <a:srgbClr val="00AEEF"/>
              </a:solidFill>
              <a:effectLst/>
              <a:uLnTx/>
              <a:uFillTx/>
              <a:latin typeface="Arial" charset="0"/>
              <a:ea typeface="Arial" charset="0"/>
              <a:cs typeface="Arial" charset="0"/>
              <a:sym typeface="Montserrat-Regular"/>
            </a:endParaRPr>
          </a:p>
        </p:txBody>
      </p:sp>
      <p:sp>
        <p:nvSpPr>
          <p:cNvPr id="8" name="TextBox 7">
            <a:extLst>
              <a:ext uri="{FF2B5EF4-FFF2-40B4-BE49-F238E27FC236}">
                <a16:creationId xmlns:a16="http://schemas.microsoft.com/office/drawing/2014/main" id="{276C22F9-F4FC-754C-8275-D35C84BAD9DE}"/>
              </a:ext>
            </a:extLst>
          </p:cNvPr>
          <p:cNvSpPr txBox="1"/>
          <p:nvPr/>
        </p:nvSpPr>
        <p:spPr>
          <a:xfrm>
            <a:off x="816145" y="4082243"/>
            <a:ext cx="5204033" cy="1846659"/>
          </a:xfrm>
          <a:prstGeom prst="rect">
            <a:avLst/>
          </a:prstGeom>
          <a:noFill/>
        </p:spPr>
        <p:txBody>
          <a:bodyPr wrap="square" lIns="0" tIns="0" rIns="0" bIns="0" rtlCol="0">
            <a:spAutoFit/>
          </a:bodyPr>
          <a:lstStyle/>
          <a:p>
            <a:r>
              <a:rPr lang="sv-SE" sz="2400" spc="-10" dirty="0">
                <a:solidFill>
                  <a:schemeClr val="bg1"/>
                </a:solidFill>
                <a:latin typeface="Arial" charset="0"/>
                <a:ea typeface="Arial" charset="0"/>
                <a:cs typeface="Arial" charset="0"/>
                <a:sym typeface="Montserrat-Regular"/>
              </a:rPr>
              <a:t>FN:s konvention om barnets rättigheter gäller </a:t>
            </a:r>
            <a:r>
              <a:rPr lang="sv-SE" sz="2400" b="1" spc="-10" dirty="0">
                <a:solidFill>
                  <a:srgbClr val="00B0F0"/>
                </a:solidFill>
                <a:latin typeface="Arial" charset="0"/>
                <a:ea typeface="Arial" charset="0"/>
                <a:cs typeface="Arial" charset="0"/>
                <a:sym typeface="Montserrat-Regular"/>
              </a:rPr>
              <a:t>var och en människa under 18 år</a:t>
            </a:r>
            <a:r>
              <a:rPr lang="sv-SE" sz="2400" spc="-10" dirty="0">
                <a:solidFill>
                  <a:schemeClr val="bg1"/>
                </a:solidFill>
                <a:latin typeface="Arial" charset="0"/>
                <a:ea typeface="Arial" charset="0"/>
                <a:cs typeface="Arial" charset="0"/>
                <a:sym typeface="Montserrat-Regular"/>
              </a:rPr>
              <a:t>. I dess 54 artiklar har uppräknats vad barnen behöver för att kunna leva ett gott liv.</a:t>
            </a:r>
          </a:p>
        </p:txBody>
      </p:sp>
      <p:graphicFrame>
        <p:nvGraphicFramePr>
          <p:cNvPr id="5" name="Table 4">
            <a:extLst>
              <a:ext uri="{FF2B5EF4-FFF2-40B4-BE49-F238E27FC236}">
                <a16:creationId xmlns:a16="http://schemas.microsoft.com/office/drawing/2014/main" id="{C34EAE7E-5D83-5939-4C78-D69BD54B4567}"/>
              </a:ext>
            </a:extLst>
          </p:cNvPr>
          <p:cNvGraphicFramePr>
            <a:graphicFrameLocks noGrp="1"/>
          </p:cNvGraphicFramePr>
          <p:nvPr>
            <p:extLst>
              <p:ext uri="{D42A27DB-BD31-4B8C-83A1-F6EECF244321}">
                <p14:modId xmlns:p14="http://schemas.microsoft.com/office/powerpoint/2010/main" val="1592342678"/>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3</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242342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hape 103">
            <a:extLst>
              <a:ext uri="{FF2B5EF4-FFF2-40B4-BE49-F238E27FC236}">
                <a16:creationId xmlns:a16="http://schemas.microsoft.com/office/drawing/2014/main" id="{B3461FD9-D5FB-F447-AF31-83F2E7BF5636}"/>
              </a:ext>
            </a:extLst>
          </p:cNvPr>
          <p:cNvSpPr/>
          <p:nvPr/>
        </p:nvSpPr>
        <p:spPr>
          <a:xfrm>
            <a:off x="5394256" y="1813570"/>
            <a:ext cx="6340544" cy="520142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spAutoFit/>
          </a:bodyPr>
          <a:lstStyle/>
          <a:p>
            <a:pPr marL="0" indent="0">
              <a:buClr>
                <a:srgbClr val="00AEEF"/>
              </a:buClr>
              <a:buNone/>
            </a:pPr>
            <a:r>
              <a:rPr lang="sv-SE" sz="2000" b="1" spc="-30">
                <a:solidFill>
                  <a:srgbClr val="00B0F0"/>
                </a:solidFill>
                <a:latin typeface="Arial" panose="020B0604020202020204" pitchFamily="34" charset="0"/>
              </a:rPr>
              <a:t>Utbildning</a:t>
            </a:r>
          </a:p>
          <a:p>
            <a:pPr marL="0" indent="0">
              <a:buClr>
                <a:srgbClr val="00AEEF"/>
              </a:buClr>
              <a:buNone/>
            </a:pPr>
            <a:r>
              <a:rPr lang="sv-SE" sz="2000" spc="-30">
                <a:solidFill>
                  <a:schemeClr val="bg1"/>
                </a:solidFill>
                <a:latin typeface="Arial" panose="020B0604020202020204" pitchFamily="34" charset="0"/>
              </a:rPr>
              <a:t>Barn har rätt till utbildning och högklassig undervisning.</a:t>
            </a:r>
          </a:p>
          <a:p>
            <a:pPr marL="0" indent="0">
              <a:buClr>
                <a:srgbClr val="00AEEF"/>
              </a:buClr>
              <a:buNone/>
            </a:pPr>
            <a:endParaRPr lang="sv-SE" sz="2000" b="1" spc="-30">
              <a:solidFill>
                <a:srgbClr val="00B0F0"/>
              </a:solidFill>
              <a:latin typeface="Arial" panose="020B0604020202020204" pitchFamily="34" charset="0"/>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sv-SE" sz="2000" b="1">
                <a:solidFill>
                  <a:srgbClr val="00B0F0"/>
                </a:solidFill>
                <a:latin typeface="Arial" charset="0"/>
                <a:ea typeface="Arial" charset="0"/>
                <a:cs typeface="Arial" charset="0"/>
                <a:sym typeface="Univers LT Std 55 Roman"/>
              </a:rPr>
              <a:t>Hälsa</a:t>
            </a:r>
            <a:endParaRPr kumimoji="0" lang="sv-SE" sz="20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sv-SE" sz="2000">
                <a:solidFill>
                  <a:srgbClr val="000000"/>
                </a:solidFill>
                <a:latin typeface="Arial" charset="0"/>
                <a:ea typeface="Arial" charset="0"/>
                <a:cs typeface="Arial" charset="0"/>
                <a:sym typeface="Univers LT Std 55 Roman"/>
              </a:rPr>
              <a:t>Barn har rätt att leva så friska som möjligt och vid behov få vård</a:t>
            </a:r>
            <a:r>
              <a:rPr kumimoji="0" lang="sv-SE" sz="2000" b="0" i="0" u="none" strike="noStrike" kern="1200" cap="none" spc="0" normalizeH="0" baseline="0" noProof="0">
                <a:ln>
                  <a:noFill/>
                </a:ln>
                <a:solidFill>
                  <a:srgbClr val="000000"/>
                </a:solidFill>
                <a:effectLst/>
                <a:uLnTx/>
                <a:uFillTx/>
                <a:latin typeface="Arial" charset="0"/>
                <a:ea typeface="Arial" charset="0"/>
                <a:cs typeface="Arial" charset="0"/>
                <a:sym typeface="Univers LT Std 55 Roman"/>
              </a:rPr>
              <a:t>.</a:t>
            </a:r>
          </a:p>
          <a:p>
            <a:pPr marL="0" marR="0" lvl="0" indent="0" algn="l" defTabSz="548627" rtl="0" eaLnBrk="1" fontAlgn="auto" latinLnBrk="0" hangingPunct="1">
              <a:lnSpc>
                <a:spcPct val="100000"/>
              </a:lnSpc>
              <a:spcBef>
                <a:spcPts val="0"/>
              </a:spcBef>
              <a:spcAft>
                <a:spcPts val="0"/>
              </a:spcAft>
              <a:buClrTx/>
              <a:buSzTx/>
              <a:buFontTx/>
              <a:buNone/>
              <a:tabLst/>
              <a:defRPr sz="1800"/>
            </a:pPr>
            <a:endParaRPr kumimoji="0" lang="sv-SE" sz="20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sv-SE" sz="2000" b="1" spc="-30">
                <a:solidFill>
                  <a:srgbClr val="00B0F0"/>
                </a:solidFill>
                <a:latin typeface="Arial" panose="020B0604020202020204" pitchFamily="34" charset="0"/>
              </a:rPr>
              <a:t>Fritid</a:t>
            </a:r>
            <a:endParaRPr kumimoji="0" lang="sv-SE" sz="20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sv-SE" sz="2000" spc="-30">
                <a:solidFill>
                  <a:schemeClr val="bg1"/>
                </a:solidFill>
                <a:latin typeface="Arial" panose="020B0604020202020204" pitchFamily="34" charset="0"/>
              </a:rPr>
              <a:t>Barn har rätt till vila och fritid.</a:t>
            </a:r>
          </a:p>
          <a:p>
            <a:pPr marL="0" indent="0">
              <a:buClr>
                <a:srgbClr val="00AEEF"/>
              </a:buClr>
              <a:buNone/>
            </a:pPr>
            <a:endParaRPr lang="sv-SE" sz="2000" spc="-30">
              <a:solidFill>
                <a:schemeClr val="bg1"/>
              </a:solidFill>
              <a:latin typeface="Arial" panose="020B0604020202020204" pitchFamily="34" charset="0"/>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sv-SE" sz="2000" b="1" spc="-30">
                <a:solidFill>
                  <a:srgbClr val="00B0F0"/>
                </a:solidFill>
                <a:latin typeface="Arial" panose="020B0604020202020204" pitchFamily="34" charset="0"/>
              </a:rPr>
              <a:t>Trygghet</a:t>
            </a:r>
            <a:endParaRPr kumimoji="0" lang="sv-SE" sz="20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sv-SE" sz="2000" spc="-30">
                <a:solidFill>
                  <a:schemeClr val="bg1"/>
                </a:solidFill>
                <a:latin typeface="Arial" panose="020B0604020202020204" pitchFamily="34" charset="0"/>
              </a:rPr>
              <a:t>Barn har rätt att vara i trygghet. Ingen får skada eller mobba barn</a:t>
            </a:r>
            <a:r>
              <a:rPr kumimoji="0" lang="sv-SE" sz="2000" b="0" i="0" u="none" strike="noStrike" kern="1200" cap="none" spc="0" normalizeH="0" baseline="0" noProof="0">
                <a:ln>
                  <a:noFill/>
                </a:ln>
                <a:solidFill>
                  <a:srgbClr val="000000"/>
                </a:solidFill>
                <a:effectLst/>
                <a:uLnTx/>
                <a:uFillTx/>
                <a:latin typeface="Arial" charset="0"/>
                <a:ea typeface="Arial" charset="0"/>
                <a:cs typeface="Arial" charset="0"/>
                <a:sym typeface="Univers LT Std 55 Roman"/>
              </a:rPr>
              <a:t>.</a:t>
            </a:r>
          </a:p>
          <a:p>
            <a:pPr marL="0" indent="0">
              <a:buClr>
                <a:srgbClr val="00AEEF"/>
              </a:buClr>
              <a:buNone/>
            </a:pPr>
            <a:endParaRPr lang="sv-SE" sz="2000" spc="-30">
              <a:solidFill>
                <a:schemeClr val="bg1"/>
              </a:solidFill>
              <a:latin typeface="Arial" panose="020B0604020202020204" pitchFamily="34" charset="0"/>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kumimoji="0" lang="sv-SE" sz="24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rPr>
              <a:t> </a:t>
            </a:r>
            <a:endParaRPr kumimoji="0" lang="sv-SE" sz="2400" b="0" i="0" u="none" strike="noStrike" kern="1200" cap="none" spc="0" normalizeH="0" baseline="0" noProof="0" dirty="0">
              <a:ln>
                <a:noFill/>
              </a:ln>
              <a:solidFill>
                <a:schemeClr val="bg1"/>
              </a:solidFill>
              <a:effectLst/>
              <a:uLnTx/>
              <a:uFillTx/>
              <a:latin typeface="Arial" charset="0"/>
              <a:ea typeface="Arial" charset="0"/>
              <a:cs typeface="Arial" charset="0"/>
              <a:sym typeface="Univers LT Std 55 Roman"/>
            </a:endParaRPr>
          </a:p>
        </p:txBody>
      </p:sp>
      <p:sp>
        <p:nvSpPr>
          <p:cNvPr id="6" name="Shape 79">
            <a:extLst>
              <a:ext uri="{FF2B5EF4-FFF2-40B4-BE49-F238E27FC236}">
                <a16:creationId xmlns:a16="http://schemas.microsoft.com/office/drawing/2014/main" id="{39943081-3A93-D346-86E2-1368E91E02F0}"/>
              </a:ext>
            </a:extLst>
          </p:cNvPr>
          <p:cNvSpPr/>
          <p:nvPr/>
        </p:nvSpPr>
        <p:spPr>
          <a:xfrm>
            <a:off x="777187" y="762000"/>
            <a:ext cx="2875135" cy="105157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l" defTabSz="914400" rtl="0" eaLnBrk="1" fontAlgn="auto" latinLnBrk="0" hangingPunct="1">
              <a:lnSpc>
                <a:spcPts val="4120"/>
              </a:lnSpc>
              <a:spcBef>
                <a:spcPts val="0"/>
              </a:spcBef>
              <a:spcAft>
                <a:spcPts val="0"/>
              </a:spcAft>
              <a:buClrTx/>
              <a:buSzTx/>
              <a:buFontTx/>
              <a:buNone/>
              <a:tabLst/>
              <a:defRPr sz="1800"/>
            </a:pPr>
            <a:r>
              <a:rPr lang="sv-SE" sz="3600" b="1" spc="-10">
                <a:solidFill>
                  <a:srgbClr val="00B0F0"/>
                </a:solidFill>
                <a:latin typeface="Arial" charset="0"/>
                <a:ea typeface="Arial" charset="0"/>
                <a:cs typeface="Arial" charset="0"/>
                <a:sym typeface="Montserrat-Regular"/>
              </a:rPr>
              <a:t>Barnets rättigheter</a:t>
            </a:r>
            <a:endParaRPr kumimoji="0" lang="sv-SE" sz="3600" b="1" i="0" u="none" strike="noStrike" kern="1200" cap="none" spc="-10" normalizeH="0" baseline="0" noProof="0" dirty="0">
              <a:ln>
                <a:noFill/>
              </a:ln>
              <a:solidFill>
                <a:srgbClr val="00B0F0"/>
              </a:solidFill>
              <a:effectLst/>
              <a:uLnTx/>
              <a:uFillTx/>
              <a:latin typeface="Arial" charset="0"/>
              <a:ea typeface="Arial" charset="0"/>
              <a:cs typeface="Arial" charset="0"/>
              <a:sym typeface="Montserrat-Regular"/>
            </a:endParaRPr>
          </a:p>
        </p:txBody>
      </p:sp>
      <p:graphicFrame>
        <p:nvGraphicFramePr>
          <p:cNvPr id="2" name="Table 1">
            <a:extLst>
              <a:ext uri="{FF2B5EF4-FFF2-40B4-BE49-F238E27FC236}">
                <a16:creationId xmlns:a16="http://schemas.microsoft.com/office/drawing/2014/main" id="{CB3470DF-0CC5-2814-8C27-F0A7F15F0809}"/>
              </a:ext>
            </a:extLst>
          </p:cNvPr>
          <p:cNvGraphicFramePr>
            <a:graphicFrameLocks noGrp="1"/>
          </p:cNvGraphicFramePr>
          <p:nvPr>
            <p:extLst>
              <p:ext uri="{D42A27DB-BD31-4B8C-83A1-F6EECF244321}">
                <p14:modId xmlns:p14="http://schemas.microsoft.com/office/powerpoint/2010/main" val="1324307088"/>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4</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122033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hape 103">
            <a:extLst>
              <a:ext uri="{FF2B5EF4-FFF2-40B4-BE49-F238E27FC236}">
                <a16:creationId xmlns:a16="http://schemas.microsoft.com/office/drawing/2014/main" id="{B3461FD9-D5FB-F447-AF31-83F2E7BF5636}"/>
              </a:ext>
            </a:extLst>
          </p:cNvPr>
          <p:cNvSpPr/>
          <p:nvPr/>
        </p:nvSpPr>
        <p:spPr>
          <a:xfrm>
            <a:off x="5258790" y="1418459"/>
            <a:ext cx="6933210" cy="527836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spAutoFit/>
          </a:bodyPr>
          <a:lstStyle/>
          <a:p>
            <a:pPr marL="0" marR="0" lvl="0" indent="0" algn="l" defTabSz="548627" rtl="0" eaLnBrk="1" fontAlgn="auto" latinLnBrk="0" hangingPunct="1">
              <a:lnSpc>
                <a:spcPct val="100000"/>
              </a:lnSpc>
              <a:spcBef>
                <a:spcPts val="0"/>
              </a:spcBef>
              <a:spcAft>
                <a:spcPts val="0"/>
              </a:spcAft>
              <a:buClrTx/>
              <a:buSzTx/>
              <a:buFontTx/>
              <a:buNone/>
              <a:tabLst/>
              <a:defRPr sz="1800"/>
            </a:pPr>
            <a:endParaRPr kumimoji="0" lang="sv-SE" sz="2000" b="0" i="0" u="none" strike="noStrike" kern="1200" cap="none" spc="0" normalizeH="0" baseline="0" noProof="0" dirty="0">
              <a:ln>
                <a:noFill/>
              </a:ln>
              <a:solidFill>
                <a:schemeClr val="bg1"/>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sv-SE" sz="2200" b="1" spc="-30" dirty="0">
                <a:solidFill>
                  <a:srgbClr val="00B0F0"/>
                </a:solidFill>
                <a:latin typeface="Arial" panose="020B0604020202020204" pitchFamily="34" charset="0"/>
              </a:rPr>
              <a:t>Åsikter</a:t>
            </a:r>
            <a:endParaRPr kumimoji="0" lang="sv-SE" sz="2200" b="1" i="0" u="none" strike="noStrike" kern="1200" cap="none" spc="0" normalizeH="0" baseline="0" noProof="0" dirty="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sv-SE" sz="2200" spc="-30" dirty="0">
                <a:solidFill>
                  <a:schemeClr val="bg1"/>
                </a:solidFill>
                <a:latin typeface="Arial" panose="020B0604020202020204" pitchFamily="34" charset="0"/>
              </a:rPr>
              <a:t>Barn har rätt att uttrycka sina åsikter, såframt detta inte kränker andras rättigheter.</a:t>
            </a:r>
          </a:p>
          <a:p>
            <a:pPr marL="0" marR="0" lvl="0" indent="0" algn="l" defTabSz="548627" rtl="0" eaLnBrk="1" fontAlgn="auto" latinLnBrk="0" hangingPunct="1">
              <a:lnSpc>
                <a:spcPct val="100000"/>
              </a:lnSpc>
              <a:spcBef>
                <a:spcPts val="0"/>
              </a:spcBef>
              <a:spcAft>
                <a:spcPts val="0"/>
              </a:spcAft>
              <a:buClrTx/>
              <a:buSzTx/>
              <a:buFontTx/>
              <a:buNone/>
              <a:tabLst/>
              <a:defRPr sz="1800"/>
            </a:pPr>
            <a:endParaRPr kumimoji="0" lang="sv-SE" sz="2200" b="0" i="0" u="none" strike="noStrike" kern="1200" cap="none" spc="0" normalizeH="0" baseline="0" noProof="0" dirty="0">
              <a:ln>
                <a:noFill/>
              </a:ln>
              <a:solidFill>
                <a:schemeClr val="bg1"/>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sv-SE" sz="2200" b="1" spc="-30" dirty="0">
                <a:solidFill>
                  <a:srgbClr val="00B0F0"/>
                </a:solidFill>
                <a:latin typeface="Arial" panose="020B0604020202020204" pitchFamily="34" charset="0"/>
              </a:rPr>
              <a:t>Ej diskriminering</a:t>
            </a:r>
            <a:endParaRPr kumimoji="0" lang="sv-SE" sz="2200" b="1" i="0" u="none" strike="noStrike" kern="1200" cap="none" spc="0" normalizeH="0" baseline="0" noProof="0" dirty="0">
              <a:ln>
                <a:noFill/>
              </a:ln>
              <a:solidFill>
                <a:srgbClr val="00B0F0"/>
              </a:solidFill>
              <a:effectLst/>
              <a:uLnTx/>
              <a:uFillTx/>
              <a:latin typeface="Arial" charset="0"/>
              <a:ea typeface="Arial" charset="0"/>
              <a:cs typeface="Arial" charset="0"/>
              <a:sym typeface="Univers LT Std 55 Roman"/>
            </a:endParaRPr>
          </a:p>
          <a:p>
            <a:pPr marL="0" indent="0">
              <a:buClr>
                <a:srgbClr val="00AEEF"/>
              </a:buClr>
              <a:buNone/>
            </a:pPr>
            <a:r>
              <a:rPr lang="sv-SE" sz="2200" spc="-30" dirty="0">
                <a:solidFill>
                  <a:schemeClr val="bg1"/>
                </a:solidFill>
                <a:latin typeface="Arial" panose="020B0604020202020204" pitchFamily="34" charset="0"/>
              </a:rPr>
              <a:t>Ingen får diskriminera barn exempelvis på grundval av funktionsnedsättning, hudfärg, kön, sexuell inriktning, föräldrarnas bakgrund eller någon annan faktor.</a:t>
            </a:r>
          </a:p>
          <a:p>
            <a:pPr marL="0" indent="0">
              <a:buClr>
                <a:srgbClr val="00AEEF"/>
              </a:buClr>
              <a:buNone/>
            </a:pPr>
            <a:endParaRPr lang="sv-SE" sz="2200" spc="-30" dirty="0">
              <a:solidFill>
                <a:schemeClr val="bg1"/>
              </a:solidFill>
              <a:latin typeface="Arial" panose="020B0604020202020204" pitchFamily="34" charset="0"/>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sv-SE" sz="2200" b="1" spc="-30" dirty="0">
                <a:solidFill>
                  <a:srgbClr val="00B0F0"/>
                </a:solidFill>
                <a:latin typeface="Arial" panose="020B0604020202020204" pitchFamily="34" charset="0"/>
              </a:rPr>
              <a:t>Förtrogenhet med rättigheterna</a:t>
            </a:r>
            <a:endParaRPr kumimoji="0" lang="sv-SE" sz="2200" b="1" i="0" u="none" strike="noStrike" kern="1200" cap="none" spc="0" normalizeH="0" baseline="0" noProof="0" dirty="0">
              <a:ln>
                <a:noFill/>
              </a:ln>
              <a:solidFill>
                <a:srgbClr val="00B0F0"/>
              </a:solidFill>
              <a:effectLst/>
              <a:uLnTx/>
              <a:uFillTx/>
              <a:latin typeface="Arial" charset="0"/>
              <a:ea typeface="Arial" charset="0"/>
              <a:cs typeface="Arial" charset="0"/>
              <a:sym typeface="Univers LT Std 55 Roman"/>
            </a:endParaRPr>
          </a:p>
          <a:p>
            <a:pPr marL="0" indent="0">
              <a:buClr>
                <a:srgbClr val="00AEEF"/>
              </a:buClr>
              <a:buNone/>
            </a:pPr>
            <a:r>
              <a:rPr lang="sv-SE" sz="2200" spc="-30" dirty="0">
                <a:solidFill>
                  <a:schemeClr val="bg1"/>
                </a:solidFill>
                <a:latin typeface="Arial" panose="020B0604020202020204" pitchFamily="34" charset="0"/>
              </a:rPr>
              <a:t>Barn har rätt att höra och lära sig om barnets rättigheter.</a:t>
            </a:r>
            <a:endParaRPr lang="sv-SE" sz="2200" spc="-30" dirty="0">
              <a:solidFill>
                <a:srgbClr val="00B0F0"/>
              </a:solidFill>
              <a:latin typeface="Arial" panose="020B0604020202020204" pitchFamily="34" charset="0"/>
            </a:endParaRPr>
          </a:p>
          <a:p>
            <a:pPr marL="0" indent="0">
              <a:buClr>
                <a:srgbClr val="00AEEF"/>
              </a:buClr>
              <a:buNone/>
            </a:pPr>
            <a:endParaRPr lang="sv-SE" sz="2000" spc="-30" dirty="0">
              <a:solidFill>
                <a:schemeClr val="bg1"/>
              </a:solidFill>
              <a:latin typeface="Arial" panose="020B0604020202020204" pitchFamily="34" charset="0"/>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kumimoji="0" lang="sv-SE" sz="2400" b="0" i="0" u="none" strike="noStrike" kern="1200" cap="none" spc="0" normalizeH="0" baseline="0" noProof="0" dirty="0">
                <a:ln>
                  <a:noFill/>
                </a:ln>
                <a:solidFill>
                  <a:schemeClr val="bg1"/>
                </a:solidFill>
                <a:effectLst/>
                <a:uLnTx/>
                <a:uFillTx/>
                <a:latin typeface="Arial" charset="0"/>
                <a:ea typeface="Arial" charset="0"/>
                <a:cs typeface="Arial" charset="0"/>
                <a:sym typeface="Univers LT Std 55 Roman"/>
              </a:rPr>
              <a:t> </a:t>
            </a:r>
          </a:p>
        </p:txBody>
      </p:sp>
      <p:sp>
        <p:nvSpPr>
          <p:cNvPr id="6" name="Shape 79">
            <a:extLst>
              <a:ext uri="{FF2B5EF4-FFF2-40B4-BE49-F238E27FC236}">
                <a16:creationId xmlns:a16="http://schemas.microsoft.com/office/drawing/2014/main" id="{39943081-3A93-D346-86E2-1368E91E02F0}"/>
              </a:ext>
            </a:extLst>
          </p:cNvPr>
          <p:cNvSpPr/>
          <p:nvPr/>
        </p:nvSpPr>
        <p:spPr>
          <a:xfrm>
            <a:off x="777187" y="762000"/>
            <a:ext cx="2875135" cy="105157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l" defTabSz="914400" rtl="0" eaLnBrk="1" fontAlgn="auto" latinLnBrk="0" hangingPunct="1">
              <a:lnSpc>
                <a:spcPts val="4120"/>
              </a:lnSpc>
              <a:spcBef>
                <a:spcPts val="0"/>
              </a:spcBef>
              <a:spcAft>
                <a:spcPts val="0"/>
              </a:spcAft>
              <a:buClrTx/>
              <a:buSzTx/>
              <a:buFontTx/>
              <a:buNone/>
              <a:tabLst/>
              <a:defRPr sz="1800"/>
            </a:pPr>
            <a:r>
              <a:rPr lang="sv-SE" sz="3600" b="1" spc="-10">
                <a:solidFill>
                  <a:srgbClr val="00B0F0"/>
                </a:solidFill>
                <a:latin typeface="Arial" charset="0"/>
                <a:ea typeface="Arial" charset="0"/>
                <a:cs typeface="Arial" charset="0"/>
                <a:sym typeface="Montserrat-Regular"/>
              </a:rPr>
              <a:t>Barnets rättigheter</a:t>
            </a:r>
            <a:endParaRPr kumimoji="0" lang="sv-SE" sz="3600" b="1" i="0" u="none" strike="noStrike" kern="1200" cap="none" spc="-10" normalizeH="0" baseline="0" noProof="0" dirty="0">
              <a:ln>
                <a:noFill/>
              </a:ln>
              <a:solidFill>
                <a:srgbClr val="00B0F0"/>
              </a:solidFill>
              <a:effectLst/>
              <a:uLnTx/>
              <a:uFillTx/>
              <a:latin typeface="Arial" charset="0"/>
              <a:ea typeface="Arial" charset="0"/>
              <a:cs typeface="Arial" charset="0"/>
              <a:sym typeface="Montserrat-Regular"/>
            </a:endParaRPr>
          </a:p>
        </p:txBody>
      </p:sp>
    </p:spTree>
    <p:extLst>
      <p:ext uri="{BB962C8B-B14F-4D97-AF65-F5344CB8AC3E}">
        <p14:creationId xmlns:p14="http://schemas.microsoft.com/office/powerpoint/2010/main" val="220903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653480" y="2449689"/>
            <a:ext cx="4530881" cy="3722511"/>
          </a:xfrm>
        </p:spPr>
        <p:txBody>
          <a:bodyPr>
            <a:normAutofit fontScale="85000" lnSpcReduction="20000"/>
          </a:bodyPr>
          <a:lstStyle/>
          <a:p>
            <a:pPr marL="0" indent="0">
              <a:buClr>
                <a:srgbClr val="00AEEF"/>
              </a:buClr>
              <a:buNone/>
            </a:pPr>
            <a:endParaRPr lang="sv-SE" sz="2400" spc="-30" dirty="0">
              <a:solidFill>
                <a:schemeClr val="bg1"/>
              </a:solidFill>
              <a:latin typeface="Arial" panose="020B0604020202020204" pitchFamily="34" charset="0"/>
            </a:endParaRPr>
          </a:p>
          <a:p>
            <a:pPr marL="0" indent="0">
              <a:buClr>
                <a:srgbClr val="00AEEF"/>
              </a:buClr>
              <a:buNone/>
            </a:pPr>
            <a:endParaRPr lang="sv-SE" sz="2400" spc="-30" dirty="0">
              <a:solidFill>
                <a:schemeClr val="bg1"/>
              </a:solidFill>
              <a:latin typeface="Arial" panose="020B0604020202020204" pitchFamily="34" charset="0"/>
            </a:endParaRPr>
          </a:p>
          <a:p>
            <a:pPr>
              <a:lnSpc>
                <a:spcPct val="100000"/>
              </a:lnSpc>
              <a:buClr>
                <a:srgbClr val="00AEEF"/>
              </a:buClr>
              <a:buBlip>
                <a:blip r:embed="rId3"/>
              </a:buBlip>
            </a:pPr>
            <a:r>
              <a:rPr lang="sv-SE" sz="2400" dirty="0">
                <a:solidFill>
                  <a:schemeClr val="bg1"/>
                </a:solidFill>
              </a:rPr>
              <a:t>Alla barn som bor i Finland har rätt till grundläggande utbildning och föregående förskoleundervisning.  ​</a:t>
            </a:r>
          </a:p>
          <a:p>
            <a:pPr>
              <a:lnSpc>
                <a:spcPct val="100000"/>
              </a:lnSpc>
              <a:buClr>
                <a:srgbClr val="00AEEF"/>
              </a:buClr>
              <a:buBlip>
                <a:blip r:embed="rId3"/>
              </a:buBlip>
            </a:pPr>
            <a:r>
              <a:rPr lang="sv-SE" sz="2400" dirty="0">
                <a:solidFill>
                  <a:schemeClr val="bg1"/>
                </a:solidFill>
              </a:rPr>
              <a:t>Skolan börjar det år som barnet fyller sju år. Före det är man i förskoleundervisning.​</a:t>
            </a:r>
          </a:p>
          <a:p>
            <a:pPr>
              <a:lnSpc>
                <a:spcPct val="100000"/>
              </a:lnSpc>
              <a:buClr>
                <a:srgbClr val="00AEEF"/>
              </a:buClr>
              <a:buBlip>
                <a:blip r:embed="rId3"/>
              </a:buBlip>
            </a:pPr>
            <a:r>
              <a:rPr lang="sv-SE" sz="2400" dirty="0">
                <a:solidFill>
                  <a:schemeClr val="bg1"/>
                </a:solidFill>
              </a:rPr>
              <a:t>Utbildningen är gratis för alla under 18 år. Läroböckerna, arbetsredskapen och skolmaten är gratis för eleverna. </a:t>
            </a:r>
          </a:p>
          <a:p>
            <a:pPr marL="0" indent="0">
              <a:lnSpc>
                <a:spcPct val="100000"/>
              </a:lnSpc>
              <a:buClr>
                <a:srgbClr val="00AEEF"/>
              </a:buClr>
              <a:buNone/>
            </a:pPr>
            <a:endParaRPr lang="sv-SE" sz="2400" dirty="0">
              <a:solidFill>
                <a:schemeClr val="bg1"/>
              </a:solidFill>
            </a:endParaRPr>
          </a:p>
        </p:txBody>
      </p:sp>
      <p:sp>
        <p:nvSpPr>
          <p:cNvPr id="10" name="Shape 79">
            <a:extLst>
              <a:ext uri="{FF2B5EF4-FFF2-40B4-BE49-F238E27FC236}">
                <a16:creationId xmlns:a16="http://schemas.microsoft.com/office/drawing/2014/main" id="{C04DC500-6887-954D-AADD-509966EAD385}"/>
              </a:ext>
            </a:extLst>
          </p:cNvPr>
          <p:cNvSpPr/>
          <p:nvPr/>
        </p:nvSpPr>
        <p:spPr>
          <a:xfrm>
            <a:off x="777187" y="762000"/>
            <a:ext cx="3636769" cy="157735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600" b="1" spc="-10">
                <a:solidFill>
                  <a:srgbClr val="00AEEF"/>
                </a:solidFill>
                <a:latin typeface="Arial" charset="0"/>
                <a:ea typeface="Arial" charset="0"/>
                <a:cs typeface="Arial" charset="0"/>
                <a:sym typeface="Montserrat-Regular"/>
              </a:rPr>
              <a:t>Hurdan är den finländska skolan?</a:t>
            </a:r>
            <a:endParaRPr lang="sv-SE" sz="3600" b="1" spc="-10" dirty="0">
              <a:solidFill>
                <a:srgbClr val="00AEEF"/>
              </a:solidFill>
              <a:latin typeface="Arial" charset="0"/>
              <a:ea typeface="Arial" charset="0"/>
              <a:cs typeface="Arial" charset="0"/>
              <a:sym typeface="Montserrat-Regular"/>
            </a:endParaRPr>
          </a:p>
        </p:txBody>
      </p:sp>
      <p:sp>
        <p:nvSpPr>
          <p:cNvPr id="9" name="TextBox 8">
            <a:extLst>
              <a:ext uri="{FF2B5EF4-FFF2-40B4-BE49-F238E27FC236}">
                <a16:creationId xmlns:a16="http://schemas.microsoft.com/office/drawing/2014/main" id="{8800ADF6-8008-EB44-96CF-CD7A30D25155}"/>
              </a:ext>
            </a:extLst>
          </p:cNvPr>
          <p:cNvSpPr txBox="1"/>
          <p:nvPr/>
        </p:nvSpPr>
        <p:spPr>
          <a:xfrm rot="16200000">
            <a:off x="10948872" y="5547152"/>
            <a:ext cx="21052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UNICEF/UNI289867/Shahan</a:t>
            </a:r>
            <a:endParaRPr kumimoji="0" lang="sv-SE" sz="900" b="0" i="0" u="none" strike="noStrike" kern="1200" cap="none" spc="0" normalizeH="0" baseline="0" noProof="0" dirty="0">
              <a:ln>
                <a:noFill/>
              </a:ln>
              <a:solidFill>
                <a:srgbClr val="FFFFFF">
                  <a:alpha val="40000"/>
                </a:srgbClr>
              </a:solidFill>
              <a:effectLst/>
              <a:uLnTx/>
              <a:uFillTx/>
              <a:latin typeface="Arial" panose="020B0604020202020204"/>
              <a:ea typeface="+mn-ea"/>
              <a:cs typeface="+mn-cs"/>
            </a:endParaRPr>
          </a:p>
        </p:txBody>
      </p:sp>
      <p:graphicFrame>
        <p:nvGraphicFramePr>
          <p:cNvPr id="22" name="Table 21">
            <a:extLst>
              <a:ext uri="{FF2B5EF4-FFF2-40B4-BE49-F238E27FC236}">
                <a16:creationId xmlns:a16="http://schemas.microsoft.com/office/drawing/2014/main" id="{5A4C8F89-360E-9944-A549-8E06B460D45A}"/>
              </a:ext>
            </a:extLst>
          </p:cNvPr>
          <p:cNvGraphicFramePr>
            <a:graphicFrameLocks noGrp="1"/>
          </p:cNvGraphicFramePr>
          <p:nvPr>
            <p:extLst>
              <p:ext uri="{D42A27DB-BD31-4B8C-83A1-F6EECF244321}">
                <p14:modId xmlns:p14="http://schemas.microsoft.com/office/powerpoint/2010/main" val="1964337364"/>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6</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7" name="Picture Placeholder 3">
            <a:extLst>
              <a:ext uri="{FF2B5EF4-FFF2-40B4-BE49-F238E27FC236}">
                <a16:creationId xmlns:a16="http://schemas.microsoft.com/office/drawing/2014/main" id="{664B784E-9028-9A4E-A75A-5ECF4FD34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12"/>
          <a:stretch/>
        </p:blipFill>
        <p:spPr>
          <a:xfrm>
            <a:off x="6717018" y="0"/>
            <a:ext cx="5475600" cy="6858000"/>
          </a:xfrm>
          <a:prstGeom prst="rect">
            <a:avLst/>
          </a:prstGeom>
          <a:solidFill>
            <a:schemeClr val="bg2"/>
          </a:solidFill>
          <a:ln>
            <a:noFill/>
          </a:ln>
        </p:spPr>
      </p:pic>
      <p:sp>
        <p:nvSpPr>
          <p:cNvPr id="8" name="TextBox 7">
            <a:extLst>
              <a:ext uri="{FF2B5EF4-FFF2-40B4-BE49-F238E27FC236}">
                <a16:creationId xmlns:a16="http://schemas.microsoft.com/office/drawing/2014/main" id="{88E4997C-D21D-384D-99F0-ACE9F17834A5}"/>
              </a:ext>
            </a:extLst>
          </p:cNvPr>
          <p:cNvSpPr txBox="1"/>
          <p:nvPr/>
        </p:nvSpPr>
        <p:spPr>
          <a:xfrm rot="16200000">
            <a:off x="10927750" y="783642"/>
            <a:ext cx="2286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FFFFFF">
                    <a:lumMod val="75000"/>
                    <a:alpha val="83000"/>
                  </a:srgbClr>
                </a:solidFill>
                <a:effectLst/>
                <a:uLnTx/>
                <a:uFillTx/>
                <a:latin typeface="Arial" panose="020B0604020202020204"/>
                <a:ea typeface="+mn-ea"/>
                <a:cs typeface="+mn-cs"/>
              </a:rPr>
              <a:t>© UNICEF/UN0215259/Volpe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srgbClr val="FFFFFF">
                  <a:alpha val="83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C1BCD1-C73C-DE46-8A53-249DAFC6D7B1}"/>
              </a:ext>
            </a:extLst>
          </p:cNvPr>
          <p:cNvPicPr>
            <a:picLocks noChangeAspect="1"/>
          </p:cNvPicPr>
          <p:nvPr/>
        </p:nvPicPr>
        <p:blipFill>
          <a:blip r:embed="rId5">
            <a:extLst>
              <a:ext uri="{28A0092B-C50C-407E-A947-70E740481C1C}">
                <a14:useLocalDpi xmlns:a14="http://schemas.microsoft.com/office/drawing/2010/main" val="0"/>
              </a:ext>
            </a:extLst>
          </a:blip>
          <a:srcRect t="8251" b="8251"/>
          <a:stretch/>
        </p:blipFill>
        <p:spPr>
          <a:xfrm>
            <a:off x="6716400" y="0"/>
            <a:ext cx="5475600" cy="6858000"/>
          </a:xfrm>
          <a:prstGeom prst="rect">
            <a:avLst/>
          </a:prstGeom>
        </p:spPr>
      </p:pic>
      <p:sp>
        <p:nvSpPr>
          <p:cNvPr id="5" name="TextBox 4">
            <a:extLst>
              <a:ext uri="{FF2B5EF4-FFF2-40B4-BE49-F238E27FC236}">
                <a16:creationId xmlns:a16="http://schemas.microsoft.com/office/drawing/2014/main" id="{A4E0548D-864A-2D9C-8994-0AAD304444DF}"/>
              </a:ext>
            </a:extLst>
          </p:cNvPr>
          <p:cNvSpPr txBox="1"/>
          <p:nvPr/>
        </p:nvSpPr>
        <p:spPr>
          <a:xfrm>
            <a:off x="9454200" y="0"/>
            <a:ext cx="641396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sv-SE" sz="900">
                <a:solidFill>
                  <a:schemeClr val="bg1"/>
                </a:solidFill>
                <a:latin typeface="Arial" panose="020B0604020202020204"/>
              </a:rPr>
              <a:t>/Suomi 2017/Hanna-Kaisa Hämäläinen</a:t>
            </a:r>
            <a:endParaRPr kumimoji="0" lang="sv-SE" sz="9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947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1813570"/>
            <a:ext cx="9030633" cy="4529010"/>
          </a:xfrm>
        </p:spPr>
        <p:txBody>
          <a:bodyPr>
            <a:normAutofit/>
          </a:bodyPr>
          <a:lstStyle/>
          <a:p>
            <a:pPr marL="0" indent="0">
              <a:buClr>
                <a:srgbClr val="00AEEF"/>
              </a:buClr>
              <a:buNone/>
            </a:pPr>
            <a:endParaRPr lang="sv-SE" sz="2400" spc="-30" dirty="0">
              <a:solidFill>
                <a:schemeClr val="bg1"/>
              </a:solidFill>
              <a:latin typeface="Arial" panose="020B0604020202020204" pitchFamily="34" charset="0"/>
            </a:endParaRPr>
          </a:p>
          <a:p>
            <a:pPr>
              <a:lnSpc>
                <a:spcPct val="120000"/>
              </a:lnSpc>
              <a:spcBef>
                <a:spcPts val="600"/>
              </a:spcBef>
              <a:buClr>
                <a:srgbClr val="00AEEF"/>
              </a:buClr>
              <a:buBlip>
                <a:blip r:embed="rId3"/>
              </a:buBlip>
            </a:pPr>
            <a:r>
              <a:rPr lang="sv-SE" sz="2200" dirty="0">
                <a:solidFill>
                  <a:schemeClr val="bg1"/>
                </a:solidFill>
              </a:rPr>
              <a:t>De barn som kommer till landet inleder skolgången i förberedande undervisning. ​</a:t>
            </a:r>
          </a:p>
          <a:p>
            <a:pPr>
              <a:lnSpc>
                <a:spcPct val="120000"/>
              </a:lnSpc>
              <a:spcBef>
                <a:spcPts val="600"/>
              </a:spcBef>
              <a:buClr>
                <a:srgbClr val="00AEEF"/>
              </a:buClr>
              <a:buBlip>
                <a:blip r:embed="rId3"/>
              </a:buBlip>
            </a:pPr>
            <a:r>
              <a:rPr lang="sv-SE" sz="2200" dirty="0">
                <a:solidFill>
                  <a:schemeClr val="bg1"/>
                </a:solidFill>
              </a:rPr>
              <a:t>I den förberedande undervisningen studerar man i första hand på finska (eller i svenskspråkiga trakter </a:t>
            </a:r>
            <a:r>
              <a:rPr lang="sv-SE" sz="2200">
                <a:solidFill>
                  <a:schemeClr val="bg1"/>
                </a:solidFill>
              </a:rPr>
              <a:t>på svenska) </a:t>
            </a:r>
            <a:r>
              <a:rPr lang="sv-SE" sz="2200" dirty="0">
                <a:solidFill>
                  <a:schemeClr val="bg1"/>
                </a:solidFill>
              </a:rPr>
              <a:t>och därutöver även andra kunskaper och färdigheter, som är till hjälp för att anpassa sig till skolan och samhället i Finland.</a:t>
            </a:r>
          </a:p>
          <a:p>
            <a:pPr>
              <a:lnSpc>
                <a:spcPct val="120000"/>
              </a:lnSpc>
              <a:spcBef>
                <a:spcPts val="600"/>
              </a:spcBef>
              <a:buClr>
                <a:srgbClr val="00AEEF"/>
              </a:buClr>
              <a:buBlip>
                <a:blip r:embed="rId3"/>
              </a:buBlip>
            </a:pPr>
            <a:r>
              <a:rPr lang="sv-SE" sz="2200" dirty="0">
                <a:solidFill>
                  <a:schemeClr val="bg1"/>
                </a:solidFill>
              </a:rPr>
              <a:t>Under den förberedande undervisningen får barnet också studera med jämnåriga i finsk- eller svenskspråkiga grupper.</a:t>
            </a: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52578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600" b="1" spc="-10">
                <a:solidFill>
                  <a:srgbClr val="00AEEF"/>
                </a:solidFill>
                <a:latin typeface="Arial" charset="0"/>
                <a:ea typeface="Arial" charset="0"/>
                <a:cs typeface="Arial" charset="0"/>
                <a:sym typeface="Montserrat-Regular"/>
              </a:rPr>
              <a:t>Förberedande undervisning för grundskolan</a:t>
            </a: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7</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409731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2057400"/>
            <a:ext cx="7032500" cy="4038600"/>
          </a:xfrm>
        </p:spPr>
        <p:txBody>
          <a:bodyPr vert="horz" lIns="91440" tIns="45720" rIns="91440" bIns="45720" rtlCol="0" anchor="t">
            <a:normAutofit fontScale="85000" lnSpcReduction="20000"/>
          </a:bodyPr>
          <a:lstStyle/>
          <a:p>
            <a:pPr marL="0" indent="0">
              <a:buClr>
                <a:srgbClr val="00AEEF"/>
              </a:buClr>
              <a:buNone/>
            </a:pPr>
            <a:endParaRPr lang="sv-SE" sz="2400" spc="-30">
              <a:solidFill>
                <a:schemeClr val="bg1"/>
              </a:solidFill>
              <a:latin typeface="Arial" panose="020B0604020202020204" pitchFamily="34" charset="0"/>
            </a:endParaRPr>
          </a:p>
          <a:p>
            <a:pPr>
              <a:lnSpc>
                <a:spcPct val="100000"/>
              </a:lnSpc>
              <a:buClr>
                <a:srgbClr val="00AEEF"/>
              </a:buClr>
              <a:buBlip>
                <a:blip r:embed="rId3"/>
              </a:buBlip>
            </a:pPr>
            <a:r>
              <a:rPr lang="sv-SE" sz="2400" b="1">
                <a:solidFill>
                  <a:schemeClr val="bg1"/>
                </a:solidFill>
              </a:rPr>
              <a:t>Egen lärare/speciallärare:</a:t>
            </a:r>
            <a:r>
              <a:rPr lang="sv-SE" sz="2400">
                <a:solidFill>
                  <a:schemeClr val="bg1"/>
                </a:solidFill>
              </a:rPr>
              <a:t> stöd för skolgången och inlärningen, utredning av mobbningssituationer och stöd vid dem</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Skolgångshandledare</a:t>
            </a:r>
            <a:r>
              <a:rPr lang="sv-SE" sz="2400">
                <a:solidFill>
                  <a:schemeClr val="bg1"/>
                </a:solidFill>
              </a:rPr>
              <a:t>: stöd i frågor som  gäller vardagen i skolan, stöd under lektionerna</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Skolhälsovårdare: </a:t>
            </a:r>
            <a:r>
              <a:rPr lang="sv-SE" sz="2400">
                <a:solidFill>
                  <a:schemeClr val="bg1"/>
                </a:solidFill>
              </a:rPr>
              <a:t>frågor med anknytning till hälsan, hälsokontroller och vaccinationer</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Skolkurator:</a:t>
            </a:r>
            <a:r>
              <a:rPr lang="sv-SE" sz="2400">
                <a:solidFill>
                  <a:schemeClr val="bg1"/>
                </a:solidFill>
              </a:rPr>
              <a:t> bl.a. frågor med anknytning till humöret, karam- eller familjerelationer och fritid​</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Skolpsykolog:</a:t>
            </a:r>
            <a:r>
              <a:rPr lang="sv-SE" sz="2400">
                <a:solidFill>
                  <a:schemeClr val="bg1"/>
                </a:solidFill>
              </a:rPr>
              <a:t> bl.a. inlärningssvårigheter, utmattning och utmaningar vad gäller att orka</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Skolläkare:</a:t>
            </a:r>
            <a:r>
              <a:rPr lang="sv-SE" sz="2400">
                <a:solidFill>
                  <a:schemeClr val="bg1"/>
                </a:solidFill>
              </a:rPr>
              <a:t> läkarkontroller, behandlingsövervakning</a:t>
            </a: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4935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400" b="1" spc="-10">
                <a:solidFill>
                  <a:srgbClr val="00AEEF"/>
                </a:solidFill>
                <a:latin typeface="Arial" charset="0"/>
                <a:ea typeface="Arial" charset="0"/>
                <a:cs typeface="Arial" charset="0"/>
                <a:sym typeface="Montserrat-Regular"/>
              </a:rPr>
              <a:t>Hardant stöd har barnet rätt till i skolan?</a:t>
            </a: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8</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301274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2057400"/>
            <a:ext cx="6795433" cy="4038600"/>
          </a:xfrm>
        </p:spPr>
        <p:txBody>
          <a:bodyPr vert="horz" lIns="91440" tIns="45720" rIns="91440" bIns="45720" rtlCol="0" anchor="t">
            <a:normAutofit fontScale="92500" lnSpcReduction="20000"/>
          </a:bodyPr>
          <a:lstStyle/>
          <a:p>
            <a:pPr marL="0" indent="0">
              <a:buClr>
                <a:srgbClr val="00AEEF"/>
              </a:buClr>
              <a:buNone/>
            </a:pPr>
            <a:endParaRPr lang="sv-SE" sz="2400" spc="-30">
              <a:solidFill>
                <a:schemeClr val="bg1"/>
              </a:solidFill>
              <a:latin typeface="Arial" panose="020B0604020202020204" pitchFamily="34" charset="0"/>
            </a:endParaRPr>
          </a:p>
          <a:p>
            <a:pPr>
              <a:lnSpc>
                <a:spcPct val="100000"/>
              </a:lnSpc>
              <a:buClr>
                <a:srgbClr val="00AEEF"/>
              </a:buClr>
              <a:buBlip>
                <a:blip r:embed="rId3"/>
              </a:buBlip>
            </a:pPr>
            <a:r>
              <a:rPr lang="sv-SE" sz="2400" b="1">
                <a:solidFill>
                  <a:schemeClr val="bg1"/>
                </a:solidFill>
              </a:rPr>
              <a:t>Hälsvårdscentralen​:</a:t>
            </a:r>
            <a:r>
              <a:rPr lang="sv-SE" sz="2400">
                <a:solidFill>
                  <a:schemeClr val="bg1"/>
                </a:solidFill>
              </a:rPr>
              <a:t> behandling av akuta sjukdomar, t.ex. öroninflammation. Kan skriva remiss till kompletterande undersökningar.</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Munhälsovård:</a:t>
            </a:r>
            <a:r>
              <a:rPr lang="sv-SE" sz="2400">
                <a:solidFill>
                  <a:schemeClr val="bg1"/>
                </a:solidFill>
              </a:rPr>
              <a:t> hälsokontroller regelbundet för alla under 18 år.</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Tjänster för familjer​:</a:t>
            </a:r>
            <a:r>
              <a:rPr lang="sv-SE" sz="2400">
                <a:solidFill>
                  <a:schemeClr val="bg1"/>
                </a:solidFill>
              </a:rPr>
              <a:t> stöd till exempel för att föräldrarna ska orka, för växelverkan mellan barn och föräldrar, för parförhållandet eller utmaningar i fostran.</a:t>
            </a:r>
            <a:endParaRPr lang="sv-SE" sz="2400">
              <a:solidFill>
                <a:schemeClr val="bg1"/>
              </a:solidFill>
              <a:cs typeface="Arial"/>
            </a:endParaRPr>
          </a:p>
          <a:p>
            <a:pPr>
              <a:lnSpc>
                <a:spcPct val="100000"/>
              </a:lnSpc>
              <a:buClr>
                <a:srgbClr val="00AEEF"/>
              </a:buClr>
              <a:buBlip>
                <a:blip r:embed="rId3"/>
              </a:buBlip>
            </a:pPr>
            <a:r>
              <a:rPr lang="sv-SE" sz="2400" b="1">
                <a:solidFill>
                  <a:schemeClr val="bg1"/>
                </a:solidFill>
              </a:rPr>
              <a:t>Ungdomstjänster​:</a:t>
            </a:r>
            <a:r>
              <a:rPr lang="sv-SE" sz="2400">
                <a:solidFill>
                  <a:schemeClr val="bg1"/>
                </a:solidFill>
              </a:rPr>
              <a:t> verksamheter för unga, t.ex. läger, utflykter och ungdomsgårdsverksamhet.</a:t>
            </a:r>
            <a:endParaRPr lang="sv-SE" sz="2400">
              <a:solidFill>
                <a:schemeClr val="bg1"/>
              </a:solidFill>
              <a:cs typeface="Arial"/>
            </a:endParaRPr>
          </a:p>
          <a:p>
            <a:pPr>
              <a:lnSpc>
                <a:spcPct val="100000"/>
              </a:lnSpc>
              <a:buClr>
                <a:srgbClr val="00AEEF"/>
              </a:buClr>
              <a:buBlip>
                <a:blip r:embed="rId3"/>
              </a:buBlip>
            </a:pPr>
            <a:endParaRPr lang="sv-SE" sz="2400">
              <a:solidFill>
                <a:schemeClr val="bg1"/>
              </a:solidFill>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105157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nSpc>
                <a:spcPts val="4120"/>
              </a:lnSpc>
              <a:defRPr sz="1800"/>
            </a:pPr>
            <a:r>
              <a:rPr lang="sv-SE" sz="3400" b="1" spc="-10">
                <a:solidFill>
                  <a:srgbClr val="00AEEF"/>
                </a:solidFill>
                <a:latin typeface="Arial" charset="0"/>
                <a:ea typeface="Arial" charset="0"/>
                <a:cs typeface="Arial" charset="0"/>
                <a:sym typeface="Montserrat-Regular"/>
              </a:rPr>
              <a:t>Hurdant annat stöd har ett barn rätt till?</a:t>
            </a:r>
          </a:p>
          <a:p>
            <a:pPr>
              <a:lnSpc>
                <a:spcPts val="4120"/>
              </a:lnSpc>
              <a:defRPr sz="1800"/>
            </a:pPr>
            <a:endParaRPr lang="sv-SE" sz="3600" b="1" spc="-10">
              <a:solidFill>
                <a:srgbClr val="00AEEF"/>
              </a:solidFill>
              <a:latin typeface="Arial" charset="0"/>
              <a:ea typeface="Arial" charset="0"/>
              <a:cs typeface="Arial" charset="0"/>
              <a:sym typeface="Montserrat-Regular"/>
            </a:endParaRP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9</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1081108056"/>
      </p:ext>
    </p:extLst>
  </p:cSld>
  <p:clrMapOvr>
    <a:masterClrMapping/>
  </p:clrMapOvr>
</p:sld>
</file>

<file path=ppt/theme/theme1.xml><?xml version="1.0" encoding="utf-8"?>
<a:theme xmlns:a="http://schemas.openxmlformats.org/drawingml/2006/main" name="UNICEF">
  <a:themeElements>
    <a:clrScheme name="Hyperlink 1">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FEFFF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2.xml><?xml version="1.0" encoding="utf-8"?>
<a:theme xmlns:a="http://schemas.openxmlformats.org/drawingml/2006/main" name="1_UNICEF">
  <a:themeElements>
    <a:clrScheme name="Hyperlink 1">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FEFFF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2e476ec-6355-4bfa-b08c-f3c0f55cd9a5">
      <UserInfo>
        <DisplayName>Oona Kareinen</DisplayName>
        <AccountId>109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01DA2FA2F2AF4EB7E218F2B005F50C" ma:contentTypeVersion="11" ma:contentTypeDescription="Create a new document." ma:contentTypeScope="" ma:versionID="f5760a4c3e0f3b6076b6f7b9d3f61a12">
  <xsd:schema xmlns:xsd="http://www.w3.org/2001/XMLSchema" xmlns:xs="http://www.w3.org/2001/XMLSchema" xmlns:p="http://schemas.microsoft.com/office/2006/metadata/properties" xmlns:ns2="3fc26c5c-ce43-4209-84c9-55b6bb885543" xmlns:ns3="42e476ec-6355-4bfa-b08c-f3c0f55cd9a5" targetNamespace="http://schemas.microsoft.com/office/2006/metadata/properties" ma:root="true" ma:fieldsID="6d4a158b04ac0ef975f9328004e6f5d0" ns2:_="" ns3:_="">
    <xsd:import namespace="3fc26c5c-ce43-4209-84c9-55b6bb885543"/>
    <xsd:import namespace="42e476ec-6355-4bfa-b08c-f3c0f55cd9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26c5c-ce43-4209-84c9-55b6bb885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e476ec-6355-4bfa-b08c-f3c0f55cd9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A6131-87A1-44BE-9CBB-78FB8CD80E99}">
  <ds:schemaRefs>
    <ds:schemaRef ds:uri="185ae8bc-0836-446c-8da7-d4d32f9b4c76"/>
    <ds:schemaRef ds:uri="babaa2b5-d958-4b5f-807c-e9d1aaa26c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2e476ec-6355-4bfa-b08c-f3c0f55cd9a5"/>
  </ds:schemaRefs>
</ds:datastoreItem>
</file>

<file path=customXml/itemProps2.xml><?xml version="1.0" encoding="utf-8"?>
<ds:datastoreItem xmlns:ds="http://schemas.openxmlformats.org/officeDocument/2006/customXml" ds:itemID="{219D5D31-E68C-4357-927D-C05B42159AC0}">
  <ds:schemaRefs>
    <ds:schemaRef ds:uri="http://schemas.microsoft.com/sharepoint/v3/contenttype/forms"/>
  </ds:schemaRefs>
</ds:datastoreItem>
</file>

<file path=customXml/itemProps3.xml><?xml version="1.0" encoding="utf-8"?>
<ds:datastoreItem xmlns:ds="http://schemas.openxmlformats.org/officeDocument/2006/customXml" ds:itemID="{EE5F91A7-11CA-453C-AA92-C503D7D2F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c26c5c-ce43-4209-84c9-55b6bb885543"/>
    <ds:schemaRef ds:uri="42e476ec-6355-4bfa-b08c-f3c0f55cd9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TotalTime>
  <Words>2319</Words>
  <Application>Microsoft Office PowerPoint</Application>
  <PresentationFormat>Laajakuva</PresentationFormat>
  <Paragraphs>185</Paragraphs>
  <Slides>14</Slides>
  <Notes>12</Notes>
  <HiddenSlides>0</HiddenSlides>
  <MMClips>0</MMClips>
  <ScaleCrop>false</ScaleCrop>
  <HeadingPairs>
    <vt:vector size="4" baseType="variant">
      <vt:variant>
        <vt:lpstr>Teema</vt:lpstr>
      </vt:variant>
      <vt:variant>
        <vt:i4>2</vt:i4>
      </vt:variant>
      <vt:variant>
        <vt:lpstr>Dian otsikot</vt:lpstr>
      </vt:variant>
      <vt:variant>
        <vt:i4>14</vt:i4>
      </vt:variant>
    </vt:vector>
  </HeadingPairs>
  <TitlesOfParts>
    <vt:vector size="16" baseType="lpstr">
      <vt:lpstr>UNICEF</vt:lpstr>
      <vt:lpstr>1_UNICEF</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Oona Kareinen</dc:creator>
  <cp:lastModifiedBy>Max Buch</cp:lastModifiedBy>
  <cp:revision>3</cp:revision>
  <dcterms:created xsi:type="dcterms:W3CDTF">2022-10-14T07:35:20Z</dcterms:created>
  <dcterms:modified xsi:type="dcterms:W3CDTF">2023-02-10T14:35:59Z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0x0101004401DA2FA2F2AF4EB7E218F2B005F50C</vt:lpwstr>
  </property>
  <property fmtid="{D5CDD505-2E9C-101B-9397-08002B2CF9AE}" pid="3" name="MediaServiceImageTags">
    <vt:lpwstr/>
  </property>
</Properties>
</file>