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689" r:id="rId6"/>
    <p:sldMasterId id="2147483713" r:id="rId7"/>
    <p:sldMasterId id="2147483737" r:id="rId8"/>
    <p:sldMasterId id="2147483761" r:id="rId9"/>
  </p:sldMasterIdLst>
  <p:notesMasterIdLst>
    <p:notesMasterId r:id="rId25"/>
  </p:notesMasterIdLst>
  <p:sldIdLst>
    <p:sldId id="1103" r:id="rId10"/>
    <p:sldId id="1215" r:id="rId11"/>
    <p:sldId id="406" r:id="rId12"/>
    <p:sldId id="1315" r:id="rId13"/>
    <p:sldId id="1225" r:id="rId14"/>
    <p:sldId id="1185" r:id="rId15"/>
    <p:sldId id="1316" r:id="rId16"/>
    <p:sldId id="1314" r:id="rId17"/>
    <p:sldId id="1161" r:id="rId18"/>
    <p:sldId id="1189" r:id="rId19"/>
    <p:sldId id="1317" r:id="rId20"/>
    <p:sldId id="1213" r:id="rId21"/>
    <p:sldId id="1228" r:id="rId22"/>
    <p:sldId id="1223" r:id="rId23"/>
    <p:sldId id="644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342B32-7985-3E3A-7B7F-FCF5FB614E52}" name="Sanna Koskinen" initials="SK" userId="S::sanna.koskinen@unicef.fi::0fa70ffd-6bfb-4b96-a4a1-9ae77f7d70e2" providerId="AD"/>
  <p188:author id="{D8957A4D-E75C-3D3A-579E-53B703FD0431}" name="Minna Suihkonen" initials="MS" userId="S::minna.suihkonen@unicef.fi::2664dfcd-92e6-4858-9503-c018e640ee98" providerId="AD"/>
  <p188:author id="{8F47F0B0-A369-EE36-047F-E6AEC272836C}" name="Johanna Laaja" initials="JL" userId="S::johanna.laaja@unicef.fi::3b5428d0-fc17-482e-af7a-82ff46a20491" providerId="AD"/>
  <p188:author id="{58A303C5-52FF-8188-A36C-8E116566AFF5}" name="Elina Siren" initials="ES" userId="S::elina.siren@unicef.fi::e9579fa1-c440-4c3f-a11a-096a4dc2ff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56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6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1" Type="http://schemas.microsoft.com/office/2018/10/relationships/authors" Target="author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5F2A7-1725-45A1-A790-E69827C61C30}" type="datetimeFigureOut">
              <a:rPr lang="x-none" smtClean="0"/>
              <a:t>14/04/22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516A2-6468-4F6D-B92B-9F16022FD3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723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834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093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70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235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127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i-FI" b="0" i="0">
              <a:solidFill>
                <a:srgbClr val="2D2926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481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4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65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57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55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71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68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74A75-38CF-45C3-B264-D7E98612835E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8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95E1F-0E16-9041-B7F2-F780B1DFE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14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emf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emf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7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882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C6BAE6-A23E-4C19-95E2-A7CC70663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4CF79D-4B78-4A7E-B88E-160F9EA00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9D44CB-0817-413F-A20D-E9E09F222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49C772-D980-4273-B326-13BC2816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52CB-D65D-42D5-9ECD-366E39C4FECA}" type="datetime1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42D2AD-764A-414D-B9EA-623D6526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640C84-5596-40EC-AEF0-B0650406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339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53B63E-E9A9-4DF1-8454-E53E2EB0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21BD5D-5233-4A67-B250-23E325703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FCE875-E4FB-474D-AFF8-A985D34E9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2290AE3-6111-472B-BEC7-43F5706AF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97D2D26-7671-4839-9C19-46C8D5834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9B7AAF7-4EAE-45C3-8512-38AACC18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9330-7435-4B02-8EEC-ECAAE33903B3}" type="datetime1">
              <a:rPr lang="en-US" smtClean="0"/>
              <a:t>14/04/22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C9F29CE-364D-45DD-914C-73EFF4F3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8F4E8D-8B7F-4462-9AE8-C93BC755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19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B8E5F2-D36F-4A4A-B32D-D3E171C4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A23B29-C60F-437A-8D4D-DB7B0798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4363-6A84-4686-B1E9-5BB2931C65C3}" type="datetime1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A5517B-6C7C-4758-A759-8A4AA5BC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7B2CFB-9126-401B-9D62-BD457640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58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3D30204-1BD5-49B7-8704-523E2FC9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563D-D85A-455D-A454-A5157E25EA7C}" type="datetime1">
              <a:rPr lang="en-US" smtClean="0"/>
              <a:t>14/04/22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53B061-9C08-4E20-992D-85F2CC6D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5E9DBE-2A6C-48DA-9796-8DA98FF8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162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5BBD3-C893-4C43-B8E4-F2A7C139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8167EE-90B0-42C0-AFFB-88793577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6FC687F-98AC-406F-AE24-3E2535D2F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B3C61F-6FC1-4DA6-8C68-DA14398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675-D19B-4119-B4B8-DDA199CA9E5C}" type="datetime1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F5DA76-8E17-456C-934C-2188B943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19B418-9D9D-4E2C-958B-907A6A30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30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D51C4A-E216-4B3A-A745-6A349AF5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10214F1-27CD-42B7-98A2-F753C5E8F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18A6AA-9ECB-48BB-A8C5-ABB4249B1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79141C-BB1D-4DEB-AEB2-DA204E7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061B-5A31-4B24-A549-5E43245FAB72}" type="datetime1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48097D-165C-416F-85ED-9C76623C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8F73BC-D109-4E41-B505-9AEB6959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980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907833-5666-4E2C-8A8B-D0A365B3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0CE5A3-A56B-48F3-BCCF-D88B499AD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9D9FC8-6522-4F86-8581-9145EE6A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BE9D-4D1C-440B-8865-FCCF88212D1A}" type="datetime1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9F0D3E-43AF-499D-A81E-2F860DE9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A23A4-60C4-4108-8F0F-7676B695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18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8547758-C50D-4D8B-AEBC-56CCE1664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D4A7BB-F267-4A7F-8331-541DBAEBB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6A00A9-2AE1-4EED-AF71-BFE00915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197A-723A-46C0-90E3-838703229525}" type="datetime1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156E1C-B586-4FD5-B86A-30EEAAA4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4D2D40-3BC7-4434-851B-555BCF30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4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1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AF36FEE-E9D0-5A48-BB02-5A9EAF107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7BDE3AF-84B7-BD4E-ACFA-7A0E15745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51" y="-979"/>
            <a:ext cx="1439333" cy="143933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578F7F3E-0139-D84D-AC60-AF7A8D0958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2668960"/>
            <a:ext cx="5018617" cy="1520080"/>
          </a:xfrm>
        </p:spPr>
        <p:txBody>
          <a:bodyPr anchor="ctr">
            <a:normAutofit/>
          </a:bodyPr>
          <a:lstStyle>
            <a:lvl1pPr marL="0" indent="0" algn="l">
              <a:lnSpc>
                <a:spcPts val="2560"/>
              </a:lnSpc>
              <a:buNone/>
              <a:defRPr sz="2133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8F4621D-5FA8-2B40-BFE5-10A32CCB8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18689"/>
            <a:ext cx="6955971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3836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8F4BBB5-5F1E-D745-A349-9E7865B293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205357E-F072-F449-906D-708CA346AF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51" y="0"/>
            <a:ext cx="1439333" cy="1439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018617" cy="1325563"/>
          </a:xfrm>
        </p:spPr>
        <p:txBody>
          <a:bodyPr/>
          <a:lstStyle>
            <a:lvl1pPr>
              <a:defRPr b="1">
                <a:solidFill>
                  <a:srgbClr val="1CABE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018617" cy="4351339"/>
          </a:xfrm>
        </p:spPr>
        <p:txBody>
          <a:bodyPr>
            <a:normAutofit/>
          </a:bodyPr>
          <a:lstStyle>
            <a:lvl1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1pPr>
            <a:lvl2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2pPr>
            <a:lvl3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3pPr>
            <a:lvl4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4pPr>
            <a:lvl5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6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55267" y="6505029"/>
            <a:ext cx="960000" cy="21907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38806D21-A69E-4844-8433-84900AE49AE6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14/04/22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60933" y="6505029"/>
            <a:ext cx="2025651" cy="21907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Etunimi Sukunimi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95386" y="6505029"/>
            <a:ext cx="622300" cy="21907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6FC60A6B-6239-8E47-87C0-C824B76464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07534" y="1557339"/>
            <a:ext cx="1017693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19785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YK nosto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F484E-22CE-1545-A342-6F32EBC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448"/>
            <a:ext cx="10515600" cy="1325563"/>
          </a:xfrm>
        </p:spPr>
        <p:txBody>
          <a:bodyPr>
            <a:normAutofit/>
          </a:bodyPr>
          <a:lstStyle>
            <a:lvl1pPr algn="ctr">
              <a:lnSpc>
                <a:spcPts val="528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AB4-BD24-3941-8539-85A9716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85220D-1867-724C-AA43-27A58B2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C289DE-EE02-2142-A373-99612E7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410537-0AFB-4361-8E4D-5D60F6BB8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7800" y="1"/>
            <a:ext cx="1390008" cy="1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73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6231D6B-DD56-46C1-BE6E-BF132779BE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483" y="0"/>
            <a:ext cx="1243248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E09D4D9-328E-40F2-B05B-240692B2C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3" y="5703376"/>
            <a:ext cx="4917156" cy="77324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FEF027A8-7119-48BE-805F-B959A9E48EEF}"/>
              </a:ext>
            </a:extLst>
          </p:cNvPr>
          <p:cNvSpPr txBox="1">
            <a:spLocks/>
          </p:cNvSpPr>
          <p:nvPr userDrawn="1"/>
        </p:nvSpPr>
        <p:spPr>
          <a:xfrm>
            <a:off x="404063" y="993134"/>
            <a:ext cx="10363200" cy="81799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533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r>
              <a:rPr lang="fr-CH" sz="4533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r-CH" sz="4533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presentation</a:t>
            </a:r>
            <a:endParaRPr lang="en-US" sz="4533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229147EA-E242-4CA9-AAE5-AD2BF04BA804}"/>
              </a:ext>
            </a:extLst>
          </p:cNvPr>
          <p:cNvSpPr txBox="1">
            <a:spLocks/>
          </p:cNvSpPr>
          <p:nvPr userDrawn="1"/>
        </p:nvSpPr>
        <p:spPr>
          <a:xfrm>
            <a:off x="404063" y="1825728"/>
            <a:ext cx="7653387" cy="88724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0099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133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Name of </a:t>
            </a:r>
            <a:r>
              <a:rPr lang="fr-CH" sz="2133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presenter</a:t>
            </a:r>
            <a:endParaRPr lang="en-US" sz="2133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C6B58FED-199C-41EB-B422-62021204E48E}"/>
              </a:ext>
            </a:extLst>
          </p:cNvPr>
          <p:cNvSpPr txBox="1">
            <a:spLocks/>
          </p:cNvSpPr>
          <p:nvPr userDrawn="1"/>
        </p:nvSpPr>
        <p:spPr>
          <a:xfrm>
            <a:off x="404063" y="508961"/>
            <a:ext cx="10972800" cy="47308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l" defTabSz="685800" rtl="0" eaLnBrk="1" latinLnBrk="0" hangingPunct="1"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>
                <a:latin typeface="Arial" charset="0"/>
                <a:ea typeface="Arial" charset="0"/>
                <a:cs typeface="Arial" charset="0"/>
              </a:rPr>
              <a:t>29 August 2016</a:t>
            </a:r>
            <a:endParaRPr lang="fr-CH" sz="1867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D7C537B-A01B-40D7-8520-6D54A7F2A45F}"/>
              </a:ext>
            </a:extLst>
          </p:cNvPr>
          <p:cNvSpPr/>
          <p:nvPr userDrawn="1"/>
        </p:nvSpPr>
        <p:spPr>
          <a:xfrm>
            <a:off x="9329364" y="6024577"/>
            <a:ext cx="2319866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>
                <a:solidFill>
                  <a:schemeClr val="bg1"/>
                </a:solidFill>
              </a:rPr>
              <a:t>© UNICEF/UNI197921/</a:t>
            </a:r>
            <a:r>
              <a:rPr lang="en-US" sz="1067" err="1">
                <a:solidFill>
                  <a:schemeClr val="bg1"/>
                </a:solidFill>
              </a:rPr>
              <a:t>Schermbrucker</a:t>
            </a:r>
            <a:endParaRPr lang="en-US" sz="9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52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57" y="365126"/>
            <a:ext cx="10731043" cy="6172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8151A01-4285-424F-83C4-74BA481A3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2757" y="6344420"/>
            <a:ext cx="272309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C66CADA-67FC-4151-924C-92267DD23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21600" y="6338068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1381341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B13A39-D6D3-49DE-80AF-ED9DC8F1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2DEED75-965B-4DCF-B0C6-F7668DA37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4355-C1EE-2A42-B28B-63C633392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3384D17-6F5F-4001-96A0-37BE37CF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202975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36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80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6393183-1A1B-42B1-A6C6-DCFD4C04B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2757" y="6344420"/>
            <a:ext cx="272309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5E7579E1-EFCC-4C3F-8247-E2D991DF6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86769" y="6338068"/>
            <a:ext cx="3695631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418026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AC012122-FD4E-41CA-91E7-42DBD273B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2757" y="6344420"/>
            <a:ext cx="272309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915D5D07-F34A-4959-9A29-9BDD3EBF4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86769" y="6338068"/>
            <a:ext cx="3695631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2290750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1459503D-C22B-4E69-B90A-99A4E3DE4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22757" y="6344420"/>
            <a:ext cx="272309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BBA233A5-6A18-45DD-8B87-2E5B871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6769" y="6338068"/>
            <a:ext cx="3695631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2658849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5ADA4E2-575E-4F3A-BA32-538BC9C93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2757" y="6344420"/>
            <a:ext cx="272309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C8C42110-ACA9-4EF8-9681-1C1421BFA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86769" y="6338068"/>
            <a:ext cx="3695631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3611767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9E715B52-B182-4050-8087-4999DB508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2757" y="6344420"/>
            <a:ext cx="272309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D0420122-CB75-4F3C-810E-4D4E274CB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86769" y="6338068"/>
            <a:ext cx="3695631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262252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4303AE4-FC3F-4DD8-905A-FD1AA44ED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2757" y="6344420"/>
            <a:ext cx="272309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6B2E94-FD95-4726-BB6B-E9AEEFA9E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86769" y="6338068"/>
            <a:ext cx="3695631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693147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AF2AC6F-71F8-48A1-BBA6-715E202C8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2757" y="6344420"/>
            <a:ext cx="272309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FCD80A0-F678-4E7A-9801-514CF9BE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86769" y="6338068"/>
            <a:ext cx="3695631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4269552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YK nosto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F484E-22CE-1545-A342-6F32EBC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448"/>
            <a:ext cx="10515600" cy="1325563"/>
          </a:xfrm>
        </p:spPr>
        <p:txBody>
          <a:bodyPr>
            <a:normAutofit/>
          </a:bodyPr>
          <a:lstStyle>
            <a:lvl1pPr algn="ctr">
              <a:lnSpc>
                <a:spcPts val="528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AB4-BD24-3941-8539-85A9716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85220D-1867-724C-AA43-27A58B2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C289DE-EE02-2142-A373-99612E7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410537-0AFB-4361-8E4D-5D60F6BB8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7800" y="1"/>
            <a:ext cx="1390008" cy="1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39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8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862264-5506-FC42-A030-E3C0A344B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6410" y="2851"/>
            <a:ext cx="12464819" cy="6852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59866-F9C2-384C-8865-556D5CD0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18689"/>
            <a:ext cx="6955971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9F352F-90E9-5944-A0F8-88BEAC379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908921"/>
            <a:ext cx="9144000" cy="926423"/>
          </a:xfrm>
        </p:spPr>
        <p:txBody>
          <a:bodyPr anchor="ctr"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75259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1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AF36FEE-E9D0-5A48-BB02-5A9EAF107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7BDE3AF-84B7-BD4E-ACFA-7A0E15745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51" y="-979"/>
            <a:ext cx="1439333" cy="143933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578F7F3E-0139-D84D-AC60-AF7A8D0958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2668960"/>
            <a:ext cx="5018617" cy="1520080"/>
          </a:xfrm>
        </p:spPr>
        <p:txBody>
          <a:bodyPr anchor="ctr">
            <a:normAutofit/>
          </a:bodyPr>
          <a:lstStyle>
            <a:lvl1pPr marL="0" indent="0" algn="l">
              <a:lnSpc>
                <a:spcPts val="2560"/>
              </a:lnSpc>
              <a:buNone/>
              <a:defRPr sz="2133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8F4621D-5FA8-2B40-BFE5-10A32CCB8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18689"/>
            <a:ext cx="6955971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95044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AF36FEE-E9D0-5A48-BB02-5A9EAF107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7BDE3AF-84B7-BD4E-ACFA-7A0E15745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51" y="-979"/>
            <a:ext cx="1439333" cy="143933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59866-F9C2-384C-8865-556D5CD0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049197"/>
            <a:ext cx="6955971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9F352F-90E9-5944-A0F8-88BEAC379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239429"/>
            <a:ext cx="9144000" cy="926423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5197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AF36FEE-E9D0-5A48-BB02-5A9EAF107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7BDE3AF-84B7-BD4E-ACFA-7A0E15745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51" y="-979"/>
            <a:ext cx="1439333" cy="143933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59866-F9C2-384C-8865-556D5CD0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797051"/>
            <a:ext cx="5018617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9F352F-90E9-5944-A0F8-88BEAC379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3429000"/>
            <a:ext cx="5018617" cy="2736851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8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YK Kiitos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59866-F9C2-384C-8865-556D5CD0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571" y="2849330"/>
            <a:ext cx="6955971" cy="1174655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9F352F-90E9-5944-A0F8-88BEAC379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18570" y="4697771"/>
            <a:ext cx="6955972" cy="926423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7384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K nosto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F484E-22CE-1545-A342-6F32EBC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448"/>
            <a:ext cx="10515600" cy="1325563"/>
          </a:xfrm>
        </p:spPr>
        <p:txBody>
          <a:bodyPr>
            <a:normAutofit/>
          </a:bodyPr>
          <a:lstStyle>
            <a:lvl1pPr algn="ctr">
              <a:lnSpc>
                <a:spcPts val="528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AB4-BD24-3941-8539-85A9716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85220D-1867-724C-AA43-27A58B2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C289DE-EE02-2142-A373-99612E7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6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K nosto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F484E-22CE-1545-A342-6F32EBC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448"/>
            <a:ext cx="10515600" cy="1325563"/>
          </a:xfrm>
        </p:spPr>
        <p:txBody>
          <a:bodyPr>
            <a:normAutofit/>
          </a:bodyPr>
          <a:lstStyle>
            <a:lvl1pPr algn="ctr">
              <a:lnSpc>
                <a:spcPts val="528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AB4-BD24-3941-8539-85A9716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85220D-1867-724C-AA43-27A58B2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C289DE-EE02-2142-A373-99612E7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62BFBF-9F5F-431C-B569-6B7989591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7800" y="-30995"/>
            <a:ext cx="1390008" cy="1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78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K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187FE56-6818-654A-A800-5C98C5B2BD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5184" y="0"/>
            <a:ext cx="5856816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5157788" cy="946367"/>
          </a:xfrm>
        </p:spPr>
        <p:txBody>
          <a:bodyPr anchor="ctr">
            <a:normAutofit/>
          </a:bodyPr>
          <a:lstStyle>
            <a:lvl1pPr>
              <a:lnSpc>
                <a:spcPts val="2560"/>
              </a:lnSpc>
              <a:defRPr sz="1867" i="0">
                <a:solidFill>
                  <a:srgbClr val="D8D1C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478181"/>
            <a:ext cx="5157787" cy="1026895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1CABE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63302"/>
            <a:ext cx="5157787" cy="3526361"/>
          </a:xfrm>
        </p:spPr>
        <p:txBody>
          <a:bodyPr>
            <a:normAutofit/>
          </a:bodyPr>
          <a:lstStyle>
            <a:lvl1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1pPr>
            <a:lvl2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2pPr>
            <a:lvl3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3pPr>
            <a:lvl4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4pPr>
            <a:lvl5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5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K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187FE56-6818-654A-A800-5C98C5B2BD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5184" y="0"/>
            <a:ext cx="5856816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357717"/>
            <a:ext cx="5157787" cy="290459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1CABE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428999"/>
            <a:ext cx="5157787" cy="2760663"/>
          </a:xfr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1pPr>
            <a:lvl2pPr marL="457189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2pPr>
            <a:lvl3pPr marL="914377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3pPr>
            <a:lvl4pPr marL="1371566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4pPr>
            <a:lvl5pPr marL="1828754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CA13950-8F5D-B041-803B-4B955D00D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51" y="0"/>
            <a:ext cx="1439333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65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K slide 1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F484E-22CE-1545-A342-6F32EBC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381" y="357718"/>
            <a:ext cx="9608419" cy="580813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667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AB4-BD24-3941-8539-85A9716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85220D-1867-724C-AA43-27A58B2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C289DE-EE02-2142-A373-99612E7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0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CABE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1pPr>
            <a:lvl2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2pPr>
            <a:lvl3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3pPr>
            <a:lvl4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4pPr>
            <a:lvl5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E8AB91-9EBA-458E-A775-784ED6173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7800" y="-30995"/>
            <a:ext cx="1390008" cy="1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5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57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8F4BBB5-5F1E-D745-A349-9E7865B293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205357E-F072-F449-906D-708CA346AF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51" y="0"/>
            <a:ext cx="1439333" cy="1439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018617" cy="1325563"/>
          </a:xfrm>
        </p:spPr>
        <p:txBody>
          <a:bodyPr/>
          <a:lstStyle>
            <a:lvl1pPr>
              <a:defRPr b="1">
                <a:solidFill>
                  <a:srgbClr val="1CABE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018617" cy="4351339"/>
          </a:xfrm>
        </p:spPr>
        <p:txBody>
          <a:bodyPr>
            <a:normAutofit/>
          </a:bodyPr>
          <a:lstStyle>
            <a:lvl1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1pPr>
            <a:lvl2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2pPr>
            <a:lvl3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3pPr>
            <a:lvl4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4pPr>
            <a:lvl5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62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931B55-5B50-664F-8BB1-98FE86C6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E6539E-4511-FB40-8B6A-BECAD252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0FED18-4281-C145-AE09-0094913A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0EED56-E640-084E-A9B9-05CF7EC2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50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6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82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62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74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62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04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73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8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93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862264-5506-FC42-A030-E3C0A344B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6410" y="2851"/>
            <a:ext cx="12464819" cy="6852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59866-F9C2-384C-8865-556D5CD0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18689"/>
            <a:ext cx="6955971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9F352F-90E9-5944-A0F8-88BEAC379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908921"/>
            <a:ext cx="9144000" cy="926423"/>
          </a:xfrm>
        </p:spPr>
        <p:txBody>
          <a:bodyPr anchor="ctr"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0419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AF36FEE-E9D0-5A48-BB02-5A9EAF107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578F7F3E-0139-D84D-AC60-AF7A8D0958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2668960"/>
            <a:ext cx="5018617" cy="1520080"/>
          </a:xfrm>
        </p:spPr>
        <p:txBody>
          <a:bodyPr anchor="ctr">
            <a:normAutofit/>
          </a:bodyPr>
          <a:lstStyle>
            <a:lvl1pPr marL="0" indent="0" algn="l">
              <a:lnSpc>
                <a:spcPts val="2560"/>
              </a:lnSpc>
              <a:buNone/>
              <a:defRPr sz="2133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8F4621D-5FA8-2B40-BFE5-10A32CCB8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18689"/>
            <a:ext cx="6955971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5D227E1-18BB-4938-B40C-7B69C450A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635" y="1"/>
            <a:ext cx="1390008" cy="1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6061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AF36FEE-E9D0-5A48-BB02-5A9EAF107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59866-F9C2-384C-8865-556D5CD0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049197"/>
            <a:ext cx="6955971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9F352F-90E9-5944-A0F8-88BEAC379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239429"/>
            <a:ext cx="9144000" cy="926423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6FBF800-CDC4-4692-8FE5-B00824ACD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8632" y="1"/>
            <a:ext cx="1390008" cy="1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0121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AF36FEE-E9D0-5A48-BB02-5A9EAF107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59866-F9C2-384C-8865-556D5CD0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797051"/>
            <a:ext cx="5018617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9F352F-90E9-5944-A0F8-88BEAC379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3429000"/>
            <a:ext cx="5018617" cy="2736851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561CE4-42DB-4004-9878-63F5726A4A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43637" y="1"/>
            <a:ext cx="1390008" cy="1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1318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YK Kiitos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59866-F9C2-384C-8865-556D5CD0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571" y="2849330"/>
            <a:ext cx="6955971" cy="1174655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9F352F-90E9-5944-A0F8-88BEAC379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18570" y="4697771"/>
            <a:ext cx="6955972" cy="926423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97299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K nosto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F484E-22CE-1545-A342-6F32EBC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448"/>
            <a:ext cx="10515600" cy="1325563"/>
          </a:xfrm>
        </p:spPr>
        <p:txBody>
          <a:bodyPr>
            <a:normAutofit/>
          </a:bodyPr>
          <a:lstStyle>
            <a:lvl1pPr algn="ctr">
              <a:lnSpc>
                <a:spcPts val="528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AB4-BD24-3941-8539-85A9716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85220D-1867-724C-AA43-27A58B2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C289DE-EE02-2142-A373-99612E7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410537-0AFB-4361-8E4D-5D60F6BB8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7800" y="1"/>
            <a:ext cx="1390008" cy="1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57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K nosto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F484E-22CE-1545-A342-6F32EBC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448"/>
            <a:ext cx="10515600" cy="1325563"/>
          </a:xfrm>
        </p:spPr>
        <p:txBody>
          <a:bodyPr>
            <a:normAutofit/>
          </a:bodyPr>
          <a:lstStyle>
            <a:lvl1pPr algn="ctr">
              <a:lnSpc>
                <a:spcPts val="528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AB4-BD24-3941-8539-85A9716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85220D-1867-724C-AA43-27A58B2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C289DE-EE02-2142-A373-99612E7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058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K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7B4CD9-3D44-4C82-8C16-B601CE0D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4469" y="1"/>
            <a:ext cx="1390008" cy="133310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187FE56-6818-654A-A800-5C98C5B2BD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5184" y="0"/>
            <a:ext cx="5856816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5157788" cy="946367"/>
          </a:xfrm>
        </p:spPr>
        <p:txBody>
          <a:bodyPr anchor="ctr">
            <a:normAutofit/>
          </a:bodyPr>
          <a:lstStyle>
            <a:lvl1pPr>
              <a:lnSpc>
                <a:spcPts val="2560"/>
              </a:lnSpc>
              <a:defRPr sz="1867" i="0">
                <a:solidFill>
                  <a:srgbClr val="D8D1C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478181"/>
            <a:ext cx="5157787" cy="1026895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1CABE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63302"/>
            <a:ext cx="5157787" cy="3526361"/>
          </a:xfrm>
        </p:spPr>
        <p:txBody>
          <a:bodyPr>
            <a:normAutofit/>
          </a:bodyPr>
          <a:lstStyle>
            <a:lvl1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1pPr>
            <a:lvl2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2pPr>
            <a:lvl3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3pPr>
            <a:lvl4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4pPr>
            <a:lvl5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494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K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187FE56-6818-654A-A800-5C98C5B2BD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5184" y="0"/>
            <a:ext cx="5856816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357717"/>
            <a:ext cx="5157787" cy="290459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1CABE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428999"/>
            <a:ext cx="5157787" cy="2760663"/>
          </a:xfr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1pPr>
            <a:lvl2pPr marL="457189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2pPr>
            <a:lvl3pPr marL="914377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3pPr>
            <a:lvl4pPr marL="1371566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4pPr>
            <a:lvl5pPr marL="1828754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17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K slide 1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F484E-22CE-1545-A342-6F32EBC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381" y="357718"/>
            <a:ext cx="9608419" cy="580813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667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AB4-BD24-3941-8539-85A9716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85220D-1867-724C-AA43-27A58B2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C289DE-EE02-2142-A373-99612E7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486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CABE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1pPr>
            <a:lvl2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2pPr>
            <a:lvl3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3pPr>
            <a:lvl4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4pPr>
            <a:lvl5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216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151ED1-5392-41CE-BD04-C8D7B0A22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7683" y="136525"/>
            <a:ext cx="1391788" cy="133552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8F4BBB5-5F1E-D745-A349-9E7865B293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2600" y="1690688"/>
            <a:ext cx="6096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018617" cy="1325563"/>
          </a:xfrm>
        </p:spPr>
        <p:txBody>
          <a:bodyPr/>
          <a:lstStyle>
            <a:lvl1pPr>
              <a:defRPr b="1">
                <a:solidFill>
                  <a:srgbClr val="1CABE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018617" cy="4351339"/>
          </a:xfrm>
        </p:spPr>
        <p:txBody>
          <a:bodyPr>
            <a:normAutofit/>
          </a:bodyPr>
          <a:lstStyle>
            <a:lvl1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1pPr>
            <a:lvl2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2pPr>
            <a:lvl3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3pPr>
            <a:lvl4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4pPr>
            <a:lvl5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72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931B55-5B50-664F-8BB1-98FE86C6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E6539E-4511-FB40-8B6A-BECAD252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0FED18-4281-C145-AE09-0094913A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0EED56-E640-084E-A9B9-05CF7EC2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1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9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55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40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2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363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551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063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9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58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033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862264-5506-FC42-A030-E3C0A344B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6410" y="2851"/>
            <a:ext cx="12464819" cy="6852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59866-F9C2-384C-8865-556D5CD0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18689"/>
            <a:ext cx="6955971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9F352F-90E9-5944-A0F8-88BEAC379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908921"/>
            <a:ext cx="9144000" cy="926423"/>
          </a:xfrm>
        </p:spPr>
        <p:txBody>
          <a:bodyPr anchor="ctr"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01013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AF36FEE-E9D0-5A48-BB02-5A9EAF107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7BDE3AF-84B7-BD4E-ACFA-7A0E15745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51" y="-979"/>
            <a:ext cx="1439333" cy="143933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578F7F3E-0139-D84D-AC60-AF7A8D0958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2668960"/>
            <a:ext cx="5018617" cy="1520080"/>
          </a:xfrm>
        </p:spPr>
        <p:txBody>
          <a:bodyPr anchor="ctr">
            <a:normAutofit/>
          </a:bodyPr>
          <a:lstStyle>
            <a:lvl1pPr marL="0" indent="0" algn="l">
              <a:lnSpc>
                <a:spcPts val="2560"/>
              </a:lnSpc>
              <a:buNone/>
              <a:defRPr sz="2133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8F4621D-5FA8-2B40-BFE5-10A32CCB8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18689"/>
            <a:ext cx="6955971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42025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AF36FEE-E9D0-5A48-BB02-5A9EAF107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7BDE3AF-84B7-BD4E-ACFA-7A0E15745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51" y="-979"/>
            <a:ext cx="1439333" cy="143933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59866-F9C2-384C-8865-556D5CD0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049197"/>
            <a:ext cx="6955971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9F352F-90E9-5944-A0F8-88BEAC379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239429"/>
            <a:ext cx="9144000" cy="926423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5681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LYK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AF36FEE-E9D0-5A48-BB02-5A9EAF107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7BDE3AF-84B7-BD4E-ACFA-7A0E15745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51" y="-979"/>
            <a:ext cx="1439333" cy="143933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59866-F9C2-384C-8865-556D5CD0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797051"/>
            <a:ext cx="5018617" cy="1174655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9F352F-90E9-5944-A0F8-88BEAC379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3429000"/>
            <a:ext cx="5018617" cy="2736851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03061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YK Kiitos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59866-F9C2-384C-8865-556D5CD0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571" y="2849330"/>
            <a:ext cx="6955971" cy="1174655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9F352F-90E9-5944-A0F8-88BEAC379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18570" y="4697771"/>
            <a:ext cx="6955972" cy="926423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Name of presenter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04F022-A589-484D-9214-55844285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F5D-39B6-834A-A42B-44AE51D19780}" type="datetimeFigureOut">
              <a:rPr lang="fi-FI" smtClean="0"/>
              <a:t>14/04/22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A6280-65E3-AE49-8FC3-97D660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0A8FA-7106-3A42-A092-B7BC061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50-87A0-D04A-8AE9-E9E9C4FFFD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115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427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K nosto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F484E-22CE-1545-A342-6F32EBC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448"/>
            <a:ext cx="10515600" cy="1325563"/>
          </a:xfrm>
        </p:spPr>
        <p:txBody>
          <a:bodyPr>
            <a:normAutofit/>
          </a:bodyPr>
          <a:lstStyle>
            <a:lvl1pPr algn="ctr">
              <a:lnSpc>
                <a:spcPts val="528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AB4-BD24-3941-8539-85A9716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85220D-1867-724C-AA43-27A58B2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C289DE-EE02-2142-A373-99612E7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29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K nosto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F484E-22CE-1545-A342-6F32EBC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448"/>
            <a:ext cx="10515600" cy="1325563"/>
          </a:xfrm>
        </p:spPr>
        <p:txBody>
          <a:bodyPr>
            <a:normAutofit/>
          </a:bodyPr>
          <a:lstStyle>
            <a:lvl1pPr algn="ctr">
              <a:lnSpc>
                <a:spcPts val="528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AB4-BD24-3941-8539-85A9716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85220D-1867-724C-AA43-27A58B2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C289DE-EE02-2142-A373-99612E7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62BFBF-9F5F-431C-B569-6B7989591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800" y="-30995"/>
            <a:ext cx="1390008" cy="1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887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K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187FE56-6818-654A-A800-5C98C5B2BD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5184" y="0"/>
            <a:ext cx="5856816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5157788" cy="946367"/>
          </a:xfrm>
        </p:spPr>
        <p:txBody>
          <a:bodyPr anchor="ctr">
            <a:normAutofit/>
          </a:bodyPr>
          <a:lstStyle>
            <a:lvl1pPr>
              <a:lnSpc>
                <a:spcPts val="2560"/>
              </a:lnSpc>
              <a:defRPr sz="1867" i="0">
                <a:solidFill>
                  <a:srgbClr val="D8D1C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478181"/>
            <a:ext cx="5157787" cy="1026895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1CABE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63302"/>
            <a:ext cx="5157787" cy="3526361"/>
          </a:xfrm>
        </p:spPr>
        <p:txBody>
          <a:bodyPr>
            <a:normAutofit/>
          </a:bodyPr>
          <a:lstStyle>
            <a:lvl1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1pPr>
            <a:lvl2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2pPr>
            <a:lvl3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3pPr>
            <a:lvl4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4pPr>
            <a:lvl5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065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K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187FE56-6818-654A-A800-5C98C5B2BD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5184" y="0"/>
            <a:ext cx="5856816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357717"/>
            <a:ext cx="5157787" cy="290459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1CABE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428999"/>
            <a:ext cx="5157787" cy="2760663"/>
          </a:xfr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1pPr>
            <a:lvl2pPr marL="457189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2pPr>
            <a:lvl3pPr marL="914377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3pPr>
            <a:lvl4pPr marL="1371566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4pPr>
            <a:lvl5pPr marL="1828754" indent="0">
              <a:lnSpc>
                <a:spcPts val="2667"/>
              </a:lnSpc>
              <a:buClr>
                <a:srgbClr val="1CABE2"/>
              </a:buClr>
              <a:buNone/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CA13950-8F5D-B041-803B-4B955D00D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51" y="0"/>
            <a:ext cx="1439333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670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K slide 1">
    <p:bg>
      <p:bgPr>
        <a:solidFill>
          <a:srgbClr val="1C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F484E-22CE-1545-A342-6F32EBC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381" y="357718"/>
            <a:ext cx="9608419" cy="580813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667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AB4-BD24-3941-8539-85A9716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85220D-1867-724C-AA43-27A58B2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C289DE-EE02-2142-A373-99612E7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67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CABE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1pPr>
            <a:lvl2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2pPr>
            <a:lvl3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3pPr>
            <a:lvl4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4pPr>
            <a:lvl5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E8AB91-9EBA-458E-A775-784ED6173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800" y="-30995"/>
            <a:ext cx="1390008" cy="1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326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8F4BBB5-5F1E-D745-A349-9E7865B293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205357E-F072-F449-906D-708CA346AF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51" y="0"/>
            <a:ext cx="1439333" cy="1439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018617" cy="1325563"/>
          </a:xfrm>
        </p:spPr>
        <p:txBody>
          <a:bodyPr/>
          <a:lstStyle>
            <a:lvl1pPr>
              <a:defRPr b="1">
                <a:solidFill>
                  <a:srgbClr val="1CABE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018617" cy="4351339"/>
          </a:xfrm>
        </p:spPr>
        <p:txBody>
          <a:bodyPr>
            <a:normAutofit/>
          </a:bodyPr>
          <a:lstStyle>
            <a:lvl1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1pPr>
            <a:lvl2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2pPr>
            <a:lvl3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3pPr>
            <a:lvl4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4pPr>
            <a:lvl5pPr>
              <a:lnSpc>
                <a:spcPts val="2667"/>
              </a:lnSpc>
              <a:buClr>
                <a:srgbClr val="1CABE2"/>
              </a:buClr>
              <a:defRPr sz="1867">
                <a:solidFill>
                  <a:srgbClr val="7777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02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931B55-5B50-664F-8BB1-98FE86C6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E6539E-4511-FB40-8B6A-BECAD252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0FED18-4281-C145-AE09-0094913A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0EED56-E640-084E-A9B9-05CF7EC2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98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967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1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797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867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321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14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48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388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674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145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0C0277-5FA3-44E2-BD3E-F75D67F5A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B245B2E-6958-4AA9-818C-984B8FBCB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14F90-E31D-40B9-B8CE-10C005E7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EC94-2D85-4E42-8D3C-E579DA3A0887}" type="datetime1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29F1C1-6E53-4E0C-8BA2-89CB5EBA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DB1AF-48ED-444F-9B85-46A427B4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040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40605C-4F53-4102-B6F9-81580DAC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ED6DD5-BF21-4AD2-8E34-7E449C0FF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D1A38A-A4FD-496E-B4AB-973B1F9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D041-3098-45F8-AF0F-09644FD67A57}" type="datetime1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4EDA60-42EC-4324-8865-B976892D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DFEF0E-DE54-4AAA-B406-ADE640E5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7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79B7C9-57EE-4BA2-955E-376BA4A3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4EC8C0-274A-435F-8A1B-3D9ED1903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4E5FDE-931A-49D2-9C59-5CACF9D0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95A5-49FF-4832-8C48-8EC30AE3FAA6}" type="datetime1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4958EB-2DD0-4091-AE1A-3E0A6B05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3CEF08-8D6D-443C-9F0E-2E90D2F2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3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0.xml"/><Relationship Id="rId24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73.xml"/><Relationship Id="rId24" Type="http://schemas.openxmlformats.org/officeDocument/2006/relationships/theme" Target="../theme/theme4.xml"/><Relationship Id="rId10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96.xml"/><Relationship Id="rId24" Type="http://schemas.openxmlformats.org/officeDocument/2006/relationships/theme" Target="../theme/theme5.xml"/><Relationship Id="rId10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757" y="365126"/>
            <a:ext cx="10731043" cy="617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757" y="1324455"/>
            <a:ext cx="10731043" cy="485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DE07DA90-6099-42A3-96C8-10D357E98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2757" y="6344420"/>
            <a:ext cx="272309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06248387-4FBE-445B-9332-DE89BD238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86769" y="6338068"/>
            <a:ext cx="3695631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199095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CH" sz="4400" kern="1200" dirty="0" smtClean="0">
          <a:solidFill>
            <a:srgbClr val="2899FC"/>
          </a:solidFill>
          <a:latin typeface="Arial" charset="0"/>
          <a:ea typeface="+mj-ea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5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85">
          <p15:clr>
            <a:srgbClr val="F26B43"/>
          </p15:clr>
        </p15:guide>
        <p15:guide id="5" pos="5375">
          <p15:clr>
            <a:srgbClr val="F26B43"/>
          </p15:clr>
        </p15:guide>
        <p15:guide id="6" orient="horz" pos="804">
          <p15:clr>
            <a:srgbClr val="F26B43"/>
          </p15:clr>
        </p15:guide>
        <p15:guide id="7" orient="horz" pos="169">
          <p15:clr>
            <a:srgbClr val="F26B43"/>
          </p15:clr>
        </p15:guide>
        <p15:guide id="8" orient="horz" pos="2913">
          <p15:clr>
            <a:srgbClr val="F26B43"/>
          </p15:clr>
        </p15:guide>
        <p15:guide id="9" orient="horz" pos="849">
          <p15:clr>
            <a:srgbClr val="F26B43"/>
          </p15:clr>
        </p15:guide>
        <p15:guide id="11" pos="2835">
          <p15:clr>
            <a:srgbClr val="F26B43"/>
          </p15:clr>
        </p15:guide>
        <p15:guide id="12" pos="2925">
          <p15:clr>
            <a:srgbClr val="F26B43"/>
          </p15:clr>
        </p15:guide>
        <p15:guide id="13" pos="2993">
          <p15:clr>
            <a:srgbClr val="F26B43"/>
          </p15:clr>
        </p15:guide>
        <p15:guide id="14" pos="276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85">
          <p15:clr>
            <a:srgbClr val="F26B43"/>
          </p15:clr>
        </p15:guide>
        <p15:guide id="5" pos="5375">
          <p15:clr>
            <a:srgbClr val="F26B43"/>
          </p15:clr>
        </p15:guide>
        <p15:guide id="6" orient="horz" pos="804">
          <p15:clr>
            <a:srgbClr val="F26B43"/>
          </p15:clr>
        </p15:guide>
        <p15:guide id="7" orient="horz" pos="169">
          <p15:clr>
            <a:srgbClr val="F26B43"/>
          </p15:clr>
        </p15:guide>
        <p15:guide id="8" orient="horz" pos="2913">
          <p15:clr>
            <a:srgbClr val="F26B43"/>
          </p15:clr>
        </p15:guide>
        <p15:guide id="9" orient="horz" pos="849">
          <p15:clr>
            <a:srgbClr val="F26B43"/>
          </p15:clr>
        </p15:guide>
        <p15:guide id="11" pos="2835">
          <p15:clr>
            <a:srgbClr val="F26B43"/>
          </p15:clr>
        </p15:guide>
        <p15:guide id="12" pos="2925">
          <p15:clr>
            <a:srgbClr val="F26B43"/>
          </p15:clr>
        </p15:guide>
        <p15:guide id="13" pos="2993">
          <p15:clr>
            <a:srgbClr val="F26B43"/>
          </p15:clr>
        </p15:guide>
        <p15:guide id="14" pos="276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6AA-8478-2146-B25B-AD2E1988584C}" type="datetimeFigureOut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85">
          <p15:clr>
            <a:srgbClr val="F26B43"/>
          </p15:clr>
        </p15:guide>
        <p15:guide id="5" pos="5375">
          <p15:clr>
            <a:srgbClr val="F26B43"/>
          </p15:clr>
        </p15:guide>
        <p15:guide id="6" orient="horz" pos="804">
          <p15:clr>
            <a:srgbClr val="F26B43"/>
          </p15:clr>
        </p15:guide>
        <p15:guide id="7" orient="horz" pos="169">
          <p15:clr>
            <a:srgbClr val="F26B43"/>
          </p15:clr>
        </p15:guide>
        <p15:guide id="8" orient="horz" pos="2913">
          <p15:clr>
            <a:srgbClr val="F26B43"/>
          </p15:clr>
        </p15:guide>
        <p15:guide id="9" orient="horz" pos="849">
          <p15:clr>
            <a:srgbClr val="F26B43"/>
          </p15:clr>
        </p15:guide>
        <p15:guide id="11" pos="2835">
          <p15:clr>
            <a:srgbClr val="F26B43"/>
          </p15:clr>
        </p15:guide>
        <p15:guide id="12" pos="2925">
          <p15:clr>
            <a:srgbClr val="F26B43"/>
          </p15:clr>
        </p15:guide>
        <p15:guide id="13" pos="2993">
          <p15:clr>
            <a:srgbClr val="F26B43"/>
          </p15:clr>
        </p15:guide>
        <p15:guide id="14" pos="276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0D250EF-A245-44F6-81AC-6E605D48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725D7D-315B-457B-8750-AE9648293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1CE705-4F75-4192-8012-CA642F3B2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3797-F597-4279-A7C1-11695D4A34FA}" type="datetime1">
              <a:rPr lang="en-US" smtClean="0"/>
              <a:t>14/04/22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AB6D68-F0C8-4882-B92C-FB1C8A603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DDD8FF-C842-495C-B40C-9F54BB397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sv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ef.studio.crasman.fi/pub/Kuvat/Kampanjat/2021-nakyviin/UNICEF-nakyviin-kysely-suomalaisille-nuorille-2021.pdf" TargetMode="External"/><Relationship Id="rId4" Type="http://schemas.openxmlformats.org/officeDocument/2006/relationships/hyperlink" Target="http://www.unicef.fi/nakyviin" TargetMode="External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97861AD-3CD4-4F0C-835A-83BD753E3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42" y="0"/>
            <a:ext cx="3007808" cy="1102659"/>
          </a:xfrm>
          <a:prstGeom prst="rect">
            <a:avLst/>
          </a:prstGeom>
        </p:spPr>
      </p:pic>
      <p:graphicFrame>
        <p:nvGraphicFramePr>
          <p:cNvPr id="14" name="Table 6">
            <a:extLst>
              <a:ext uri="{FF2B5EF4-FFF2-40B4-BE49-F238E27FC236}">
                <a16:creationId xmlns="" xmlns:a16="http://schemas.microsoft.com/office/drawing/2014/main" id="{FBF7C154-2B29-4ACC-98A2-13B74EA4D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79586"/>
              </p:ext>
            </p:extLst>
          </p:nvPr>
        </p:nvGraphicFramePr>
        <p:xfrm>
          <a:off x="222559" y="1636691"/>
          <a:ext cx="5604500" cy="4543124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5604500">
                  <a:extLst>
                    <a:ext uri="{9D8B030D-6E8A-4147-A177-3AD203B41FA5}">
                      <a16:colId xmlns="" xmlns:a16="http://schemas.microsoft.com/office/drawing/2014/main" val="1922222833"/>
                    </a:ext>
                  </a:extLst>
                </a:gridCol>
              </a:tblGrid>
              <a:tr h="2406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4800" b="1" u="none" spc="-1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Barnets rättigheter i ett nötskal</a:t>
                      </a:r>
                      <a:endParaRPr lang="sv-SE" sz="4800" b="0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800" b="0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800" b="0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0116532"/>
                  </a:ext>
                </a:extLst>
              </a:tr>
              <a:tr h="701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 b="0" noProof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noProof="0"/>
                        <a:t>Finlands UNICEF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0153049"/>
                  </a:ext>
                </a:extLst>
              </a:tr>
              <a:tr h="701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noProof="0" dirty="0"/>
                        <a:t>Våren 2022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481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60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="" xmlns:a16="http://schemas.microsoft.com/office/drawing/2014/main" id="{859A9491-B46A-415A-B888-50BDDF71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941" y="1240216"/>
            <a:ext cx="5018617" cy="501861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BC91C3-D5CF-473D-9F63-85C2CFB6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6" y="379141"/>
            <a:ext cx="8879540" cy="1325563"/>
          </a:xfrm>
        </p:spPr>
        <p:txBody>
          <a:bodyPr vert="horz" lIns="121920" tIns="60960" rIns="121920" bIns="60960" rtlCol="0" anchor="ctr">
            <a:noAutofit/>
          </a:bodyPr>
          <a:lstStyle/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Ett barn har rätt att få sin åsikt beaktad i kommunen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A5C78D-6298-4BB5-94A1-53398203E26B}"/>
              </a:ext>
            </a:extLst>
          </p:cNvPr>
          <p:cNvSpPr txBox="1"/>
          <p:nvPr/>
        </p:nvSpPr>
        <p:spPr>
          <a:xfrm>
            <a:off x="367553" y="2768304"/>
            <a:ext cx="6436665" cy="47710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838191" indent="-457200" defTabSz="914377">
              <a:spcAft>
                <a:spcPts val="800"/>
              </a:spcAft>
              <a:buClr>
                <a:srgbClr val="1CABE2"/>
              </a:buClr>
              <a:buFont typeface="Arial" panose="020B0604020202020204" pitchFamily="34" charset="0"/>
              <a:buChar char="–"/>
              <a:defRPr/>
            </a:pPr>
            <a:r>
              <a:rPr lang="sv-SE" sz="2400" dirty="0" smtClean="0">
                <a:latin typeface="Arial" panose="020B0604020202020204"/>
              </a:rPr>
              <a:t>Metoderna </a:t>
            </a:r>
            <a:r>
              <a:rPr lang="sv-SE" sz="2400" dirty="0">
                <a:latin typeface="Arial" panose="020B0604020202020204"/>
              </a:rPr>
              <a:t>att </a:t>
            </a:r>
            <a:r>
              <a:rPr lang="sv-SE" sz="2400" dirty="0" smtClean="0">
                <a:latin typeface="Arial" panose="020B0604020202020204"/>
              </a:rPr>
              <a:t>höra barn får inte </a:t>
            </a:r>
            <a:r>
              <a:rPr lang="sv-SE" sz="2400" dirty="0">
                <a:latin typeface="Arial" panose="020B0604020202020204"/>
              </a:rPr>
              <a:t>utesluta </a:t>
            </a:r>
            <a:r>
              <a:rPr lang="sv-SE" sz="2400" dirty="0" smtClean="0">
                <a:latin typeface="Arial" panose="020B0604020202020204"/>
              </a:rPr>
              <a:t>vissa </a:t>
            </a:r>
            <a:r>
              <a:rPr lang="sv-SE" sz="2400" dirty="0">
                <a:latin typeface="Arial" panose="020B0604020202020204"/>
              </a:rPr>
              <a:t>barn </a:t>
            </a:r>
            <a:r>
              <a:rPr lang="sv-SE" sz="2400" dirty="0" smtClean="0">
                <a:latin typeface="Arial" panose="020B0604020202020204"/>
              </a:rPr>
              <a:t>eller vissa grupper av barn </a:t>
            </a:r>
            <a:r>
              <a:rPr lang="sv-SE" sz="2400" dirty="0">
                <a:latin typeface="Arial" panose="020B0604020202020204"/>
              </a:rPr>
              <a:t/>
            </a:r>
            <a:br>
              <a:rPr lang="sv-SE" sz="2400" dirty="0">
                <a:latin typeface="Arial" panose="020B0604020202020204"/>
              </a:rPr>
            </a:br>
            <a:r>
              <a:rPr lang="sv-SE" sz="2400" dirty="0">
                <a:latin typeface="Arial" panose="020B0604020202020204"/>
              </a:rPr>
              <a:t>– mångsidiga metoder</a:t>
            </a:r>
          </a:p>
          <a:p>
            <a:pPr marL="838191" indent="-457200" defTabSz="914377">
              <a:spcAft>
                <a:spcPts val="800"/>
              </a:spcAft>
              <a:buClr>
                <a:srgbClr val="1CABE2"/>
              </a:buClr>
              <a:buFont typeface="Arial" panose="020B0604020202020204" pitchFamily="34" charset="0"/>
              <a:buChar char="–"/>
              <a:defRPr/>
            </a:pPr>
            <a:r>
              <a:rPr lang="sv-SE" sz="2400" dirty="0">
                <a:latin typeface="Arial" panose="020B0604020202020204"/>
              </a:rPr>
              <a:t>Förutom representativ delaktighet är det viktigt med delaktighet i vardagen</a:t>
            </a:r>
          </a:p>
          <a:p>
            <a:pPr marL="838191" indent="-457200" defTabSz="914377">
              <a:spcAft>
                <a:spcPts val="800"/>
              </a:spcAft>
              <a:buClr>
                <a:srgbClr val="1CABE2"/>
              </a:buClr>
              <a:buFont typeface="Arial" panose="020B0604020202020204" pitchFamily="34" charset="0"/>
              <a:buChar char="–"/>
              <a:defRPr/>
            </a:pPr>
            <a:r>
              <a:rPr lang="sv-SE" sz="2400" dirty="0" smtClean="0">
                <a:latin typeface="Arial" panose="020B0604020202020204"/>
              </a:rPr>
              <a:t>Verklig möjlighet att </a:t>
            </a:r>
            <a:r>
              <a:rPr lang="sv-SE" sz="2400" dirty="0">
                <a:latin typeface="Arial" panose="020B0604020202020204"/>
              </a:rPr>
              <a:t>påverka vs. </a:t>
            </a:r>
            <a:r>
              <a:rPr lang="sv-SE" sz="2400" dirty="0" smtClean="0">
                <a:latin typeface="Arial" panose="020B0604020202020204"/>
              </a:rPr>
              <a:t>en ”</a:t>
            </a:r>
            <a:r>
              <a:rPr lang="sv-SE" sz="2400" dirty="0">
                <a:latin typeface="Arial" panose="020B0604020202020204"/>
              </a:rPr>
              <a:t>skenbar delaktighet”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F339AF-B6BA-4F71-A92B-17894621FAAF}"/>
              </a:ext>
            </a:extLst>
          </p:cNvPr>
          <p:cNvSpPr txBox="1"/>
          <p:nvPr/>
        </p:nvSpPr>
        <p:spPr>
          <a:xfrm>
            <a:off x="10432443" y="6457126"/>
            <a:ext cx="17595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100" b="0" i="0">
                <a:effectLst/>
                <a:latin typeface="Segoe UI" panose="020B0502040204020203" pitchFamily="34" charset="0"/>
              </a:rPr>
              <a:t>© UNICEF/Ilmari Hakala</a:t>
            </a:r>
          </a:p>
        </p:txBody>
      </p:sp>
    </p:spTree>
    <p:extLst>
      <p:ext uri="{BB962C8B-B14F-4D97-AF65-F5344CB8AC3E}">
        <p14:creationId xmlns:p14="http://schemas.microsoft.com/office/powerpoint/2010/main" val="180870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="" xmlns:a16="http://schemas.microsoft.com/office/drawing/2014/main" id="{859A9491-B46A-415A-B888-50BDDF71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295" y="1263733"/>
            <a:ext cx="5018617" cy="501861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BC91C3-D5CF-473D-9F63-85C2CFB6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48" y="309554"/>
            <a:ext cx="8411677" cy="1325563"/>
          </a:xfrm>
        </p:spPr>
        <p:txBody>
          <a:bodyPr vert="horz" lIns="121920" tIns="60960" rIns="121920" bIns="60960" rtlCol="0" anchor="ctr">
            <a:normAutofit/>
          </a:bodyPr>
          <a:lstStyle/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Ett barn har rätt att få sin åsikt beaktad i kommunen</a:t>
            </a:r>
            <a:endParaRPr lang="sv-SE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A5C78D-6298-4BB5-94A1-53398203E26B}"/>
              </a:ext>
            </a:extLst>
          </p:cNvPr>
          <p:cNvSpPr txBox="1"/>
          <p:nvPr/>
        </p:nvSpPr>
        <p:spPr>
          <a:xfrm>
            <a:off x="188157" y="2418482"/>
            <a:ext cx="6914778" cy="47710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723891" indent="-342900" defTabSz="914377">
              <a:spcAft>
                <a:spcPts val="800"/>
              </a:spcAft>
              <a:buClr>
                <a:srgbClr val="1CABE2"/>
              </a:buClr>
              <a:buFont typeface="Arial" panose="020B0604020202020204" pitchFamily="34" charset="0"/>
              <a:buChar char="–"/>
              <a:defRPr/>
            </a:pPr>
            <a:r>
              <a:rPr lang="sv-SE" sz="2400" dirty="0" smtClean="0">
                <a:latin typeface="Arial" panose="020B0604020202020204"/>
              </a:rPr>
              <a:t>Utan information kan en inte göras delaktig </a:t>
            </a:r>
            <a:br>
              <a:rPr lang="sv-SE" sz="2400" dirty="0" smtClean="0">
                <a:latin typeface="Arial" panose="020B0604020202020204"/>
              </a:rPr>
            </a:br>
            <a:r>
              <a:rPr lang="sv-SE" sz="2400" dirty="0" smtClean="0">
                <a:latin typeface="Arial" panose="020B0604020202020204"/>
              </a:rPr>
              <a:t>– ålders- och utvecklingsanpassad kommunikation </a:t>
            </a:r>
          </a:p>
          <a:p>
            <a:pPr marL="723891" indent="-342900" defTabSz="914377">
              <a:spcAft>
                <a:spcPts val="800"/>
              </a:spcAft>
              <a:buClr>
                <a:srgbClr val="1CABE2"/>
              </a:buClr>
              <a:buFont typeface="Arial" panose="020B0604020202020204" pitchFamily="34" charset="0"/>
              <a:buChar char="–"/>
              <a:defRPr/>
            </a:pPr>
            <a:r>
              <a:rPr lang="sv-SE" sz="2400" dirty="0" smtClean="0">
                <a:latin typeface="Arial" panose="020B0604020202020204"/>
              </a:rPr>
              <a:t>Fäst uppmärksamhet vid delaktighetsprocessen </a:t>
            </a:r>
            <a:br>
              <a:rPr lang="sv-SE" sz="2400" dirty="0" smtClean="0">
                <a:latin typeface="Arial" panose="020B0604020202020204"/>
              </a:rPr>
            </a:br>
            <a:r>
              <a:rPr lang="sv-SE" sz="2400" dirty="0" smtClean="0">
                <a:latin typeface="Arial" panose="020B0604020202020204"/>
              </a:rPr>
              <a:t>(utnyttjande av information, feedback m.m.)</a:t>
            </a:r>
          </a:p>
          <a:p>
            <a:pPr marL="723891" indent="-342900" defTabSz="914377">
              <a:spcAft>
                <a:spcPts val="800"/>
              </a:spcAft>
              <a:buClr>
                <a:srgbClr val="1CABE2"/>
              </a:buClr>
              <a:buFont typeface="Arial" panose="020B0604020202020204" pitchFamily="34" charset="0"/>
              <a:buChar char="–"/>
              <a:defRPr/>
            </a:pPr>
            <a:r>
              <a:rPr lang="sv-SE" sz="2400" dirty="0" smtClean="0">
                <a:latin typeface="Arial" panose="020B0604020202020204"/>
              </a:rPr>
              <a:t>Nedlåtande attityder från de vuxnas sida </a:t>
            </a:r>
            <a:br>
              <a:rPr lang="sv-SE" sz="2400" dirty="0" smtClean="0">
                <a:latin typeface="Arial" panose="020B0604020202020204"/>
              </a:rPr>
            </a:br>
            <a:r>
              <a:rPr lang="sv-SE" sz="2400" dirty="0" smtClean="0">
                <a:latin typeface="Arial" panose="020B0604020202020204"/>
              </a:rPr>
              <a:t>– barnet har bästa expertisen på sin vardag</a:t>
            </a:r>
            <a:endParaRPr lang="sv-SE" sz="2400" dirty="0"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E28826-210D-460A-8046-C19BE1916612}"/>
              </a:ext>
            </a:extLst>
          </p:cNvPr>
          <p:cNvSpPr txBox="1"/>
          <p:nvPr/>
        </p:nvSpPr>
        <p:spPr>
          <a:xfrm>
            <a:off x="10432443" y="6523726"/>
            <a:ext cx="17595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100" b="0" i="0">
                <a:effectLst/>
                <a:latin typeface="Segoe UI" panose="020B0502040204020203" pitchFamily="34" charset="0"/>
              </a:rPr>
              <a:t>© UNICEF/Ilmari Hakala</a:t>
            </a:r>
          </a:p>
        </p:txBody>
      </p:sp>
    </p:spTree>
    <p:extLst>
      <p:ext uri="{BB962C8B-B14F-4D97-AF65-F5344CB8AC3E}">
        <p14:creationId xmlns:p14="http://schemas.microsoft.com/office/powerpoint/2010/main" val="68092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F22333-1995-4B0D-BB6F-14A06192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276600"/>
            <a:ext cx="5399306" cy="961383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sv-SE" sz="4000">
                <a:latin typeface="Arial" panose="020B0604020202020204" pitchFamily="34" charset="0"/>
                <a:cs typeface="Arial" panose="020B0604020202020204" pitchFamily="34" charset="0"/>
              </a:rPr>
              <a:t>Barnets rätt till  </a:t>
            </a:r>
            <a:br>
              <a:rPr lang="sv-SE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b="1">
                <a:latin typeface="Arial" panose="020B0604020202020204" pitchFamily="34" charset="0"/>
                <a:cs typeface="Arial" panose="020B0604020202020204" pitchFamily="34" charset="0"/>
              </a:rPr>
              <a:t>liv och utveckling</a:t>
            </a:r>
            <a:r>
              <a:rPr lang="sv-SE" sz="4000">
                <a:latin typeface="Arial" panose="020B0604020202020204" pitchFamily="34" charset="0"/>
                <a:cs typeface="Arial" panose="020B0604020202020204" pitchFamily="34" charset="0"/>
              </a:rPr>
              <a:t>: rätt till hälsa, trygghet, lärande, lek, vila och fritid. </a:t>
            </a:r>
            <a:r>
              <a:rPr lang="sv-SE" b="1"/>
              <a:t/>
            </a:r>
            <a:br>
              <a:rPr lang="sv-SE" b="1"/>
            </a:br>
            <a:endParaRPr lang="sv-SE" b="1"/>
          </a:p>
        </p:txBody>
      </p:sp>
      <p:pic>
        <p:nvPicPr>
          <p:cNvPr id="3" name="Picture 3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F52DB886-F5FC-41FC-9D34-33D32ACC4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749" y="0"/>
            <a:ext cx="6319061" cy="6319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F4EA4E-BA56-4102-8DF2-5A4FE3D46F00}"/>
              </a:ext>
            </a:extLst>
          </p:cNvPr>
          <p:cNvSpPr txBox="1"/>
          <p:nvPr/>
        </p:nvSpPr>
        <p:spPr>
          <a:xfrm>
            <a:off x="153615" y="6397368"/>
            <a:ext cx="17595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100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© UNICEF/Ilmari Hakala</a:t>
            </a:r>
          </a:p>
        </p:txBody>
      </p:sp>
    </p:spTree>
    <p:extLst>
      <p:ext uri="{BB962C8B-B14F-4D97-AF65-F5344CB8AC3E}">
        <p14:creationId xmlns:p14="http://schemas.microsoft.com/office/powerpoint/2010/main" val="59810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440831-9E37-4D04-84D0-17C78CD8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Vad </a:t>
            </a:r>
            <a:r>
              <a:rPr lang="sv-SE" sz="3600" dirty="0" smtClean="0"/>
              <a:t>kan man göra </a:t>
            </a:r>
            <a:r>
              <a:rPr lang="sv-SE" sz="3600" dirty="0"/>
              <a:t>i kommunen </a:t>
            </a:r>
            <a:r>
              <a:rPr lang="sv-SE" sz="3600" dirty="0" smtClean="0"/>
              <a:t>för att</a:t>
            </a:r>
            <a:endParaRPr lang="sv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F7D0DC-1FE4-4C8C-966A-2BD46D5F0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7703"/>
            <a:ext cx="7205133" cy="41994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–"/>
            </a:pPr>
            <a:r>
              <a:rPr lang="sv-SE" sz="2133" dirty="0" smtClean="0">
                <a:solidFill>
                  <a:schemeClr val="tx1"/>
                </a:solidFill>
              </a:rPr>
              <a:t>förebygga </a:t>
            </a:r>
            <a:r>
              <a:rPr lang="sv-SE" sz="2133" dirty="0">
                <a:solidFill>
                  <a:schemeClr val="tx1"/>
                </a:solidFill>
              </a:rPr>
              <a:t>övervikt hos barn</a:t>
            </a:r>
            <a:r>
              <a:rPr lang="sv-SE" sz="2133" dirty="0" smtClean="0">
                <a:solidFill>
                  <a:schemeClr val="tx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sv-SE" sz="2133" dirty="0" smtClean="0">
                <a:solidFill>
                  <a:schemeClr val="tx1"/>
                </a:solidFill>
              </a:rPr>
              <a:t>kartlägga barns upplevelser av våld och tillgängligt stöd </a:t>
            </a:r>
            <a:r>
              <a:rPr lang="sv-SE" sz="2133" dirty="0">
                <a:solidFill>
                  <a:schemeClr val="tx1"/>
                </a:solidFill>
              </a:rPr>
              <a:t>för </a:t>
            </a:r>
            <a:r>
              <a:rPr lang="sv-SE" sz="2133" dirty="0" smtClean="0">
                <a:solidFill>
                  <a:schemeClr val="tx1"/>
                </a:solidFill>
              </a:rPr>
              <a:t>våldsutsatta barn?  </a:t>
            </a:r>
            <a:endParaRPr lang="sv-SE" sz="2133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sv-SE" sz="2133" dirty="0" smtClean="0">
                <a:solidFill>
                  <a:schemeClr val="tx1"/>
                </a:solidFill>
              </a:rPr>
              <a:t> minska ensamhet bland </a:t>
            </a:r>
            <a:r>
              <a:rPr lang="sv-SE" sz="2133" dirty="0">
                <a:solidFill>
                  <a:schemeClr val="tx1"/>
                </a:solidFill>
              </a:rPr>
              <a:t>barn?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sv-SE" sz="2133" dirty="0" smtClean="0">
                <a:solidFill>
                  <a:schemeClr val="tx1"/>
                </a:solidFill>
              </a:rPr>
              <a:t> garantera </a:t>
            </a:r>
            <a:r>
              <a:rPr lang="sv-SE" sz="2133" dirty="0">
                <a:solidFill>
                  <a:schemeClr val="tx1"/>
                </a:solidFill>
              </a:rPr>
              <a:t>nolltolerans mot mobbning?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sv-SE" sz="2133" dirty="0" smtClean="0">
                <a:solidFill>
                  <a:schemeClr val="tx1"/>
                </a:solidFill>
              </a:rPr>
              <a:t>minska fattigdomens inverkan på barnfamiljer och </a:t>
            </a:r>
            <a:r>
              <a:rPr lang="sv-SE" sz="2133" dirty="0">
                <a:solidFill>
                  <a:schemeClr val="tx1"/>
                </a:solidFill>
              </a:rPr>
              <a:t>höra </a:t>
            </a:r>
            <a:r>
              <a:rPr lang="sv-SE" sz="2133" dirty="0" smtClean="0">
                <a:solidFill>
                  <a:schemeClr val="tx1"/>
                </a:solidFill>
              </a:rPr>
              <a:t>barnets erfarenheter </a:t>
            </a:r>
            <a:r>
              <a:rPr lang="sv-SE" sz="2133" dirty="0">
                <a:solidFill>
                  <a:schemeClr val="tx1"/>
                </a:solidFill>
              </a:rPr>
              <a:t>av fattigdom?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sv-SE" sz="2133" dirty="0">
                <a:solidFill>
                  <a:schemeClr val="tx1"/>
                </a:solidFill>
              </a:rPr>
              <a:t>för att </a:t>
            </a:r>
            <a:r>
              <a:rPr lang="sv-SE" sz="2133" dirty="0" smtClean="0">
                <a:solidFill>
                  <a:schemeClr val="tx1"/>
                </a:solidFill>
              </a:rPr>
              <a:t>garantera </a:t>
            </a:r>
            <a:r>
              <a:rPr lang="sv-SE" sz="2133" dirty="0">
                <a:solidFill>
                  <a:schemeClr val="tx1"/>
                </a:solidFill>
              </a:rPr>
              <a:t>att varje barn har åtminstone en trygg vuxen i sitt liv?</a:t>
            </a:r>
          </a:p>
        </p:txBody>
      </p:sp>
      <p:pic>
        <p:nvPicPr>
          <p:cNvPr id="10" name="Graphic 9" descr="Alarm Ringing with solid fill">
            <a:extLst>
              <a:ext uri="{FF2B5EF4-FFF2-40B4-BE49-F238E27FC236}">
                <a16:creationId xmlns="" xmlns:a16="http://schemas.microsoft.com/office/drawing/2014/main" id="{6A47DAF5-757A-4EC0-8B69-4CE93CD79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3416">
            <a:off x="8556812" y="2980703"/>
            <a:ext cx="2192867" cy="219286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="" xmlns:a16="http://schemas.microsoft.com/office/drawing/2014/main" id="{25E09670-3DC4-4AFD-BFAB-244DDD149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39" y="0"/>
            <a:ext cx="1734312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4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3209BC3-B2F8-485F-A916-09342ADA11C9}"/>
              </a:ext>
            </a:extLst>
          </p:cNvPr>
          <p:cNvSpPr txBox="1"/>
          <p:nvPr/>
        </p:nvSpPr>
        <p:spPr>
          <a:xfrm>
            <a:off x="519968" y="2040614"/>
            <a:ext cx="6873003" cy="3539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Få frihet att vara mig själv</a:t>
            </a:r>
          </a:p>
          <a:p>
            <a:pPr marL="457200" indent="-457200">
              <a:buFont typeface="Arial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Sluta med mobbning</a:t>
            </a:r>
          </a:p>
          <a:p>
            <a:pPr marL="457200" indent="-457200">
              <a:buFont typeface="Arial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Smidiga mentalvårdtjänster</a:t>
            </a:r>
          </a:p>
          <a:p>
            <a:pPr marL="457200" indent="-457200">
              <a:buFont typeface="Arial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Trygga vuxna </a:t>
            </a:r>
          </a:p>
          <a:p>
            <a:pPr marL="457200" indent="-457200">
              <a:buFont typeface="Arial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Möjlighet till fritid</a:t>
            </a:r>
          </a:p>
          <a:p>
            <a:pPr marL="457200" indent="-457200">
              <a:buFont typeface="Arial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 Barns och ungas röst i beslutsfattande</a:t>
            </a:r>
          </a:p>
          <a:p>
            <a:pPr marL="457200" indent="-457200">
              <a:buFont typeface="Arial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Stöda unga i </a:t>
            </a:r>
            <a:r>
              <a:rPr lang="sv-SE" sz="2800" dirty="0" err="1">
                <a:solidFill>
                  <a:schemeClr val="bg1"/>
                </a:solidFill>
              </a:rPr>
              <a:t>coronatider</a:t>
            </a:r>
            <a:endParaRPr lang="sv-SE" sz="28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Ta </a:t>
            </a:r>
            <a:r>
              <a:rPr lang="sv-SE" sz="2800" dirty="0" smtClean="0">
                <a:solidFill>
                  <a:schemeClr val="bg1"/>
                </a:solidFill>
              </a:rPr>
              <a:t>klimatförändringarna </a:t>
            </a:r>
            <a:r>
              <a:rPr lang="sv-SE" sz="2800" dirty="0">
                <a:solidFill>
                  <a:schemeClr val="bg1"/>
                </a:solidFill>
              </a:rPr>
              <a:t>på allvar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="" xmlns:a16="http://schemas.microsoft.com/office/drawing/2014/main" id="{30D082C0-1CC0-46F2-8C0C-6E274671C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968" y="351476"/>
            <a:ext cx="11672032" cy="1325563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Saker som de unga </a:t>
            </a:r>
            <a:r>
              <a:rPr lang="sv-SE" sz="3600" b="1">
                <a:latin typeface="Arial" panose="020B0604020202020204" pitchFamily="34" charset="0"/>
                <a:cs typeface="Arial" panose="020B0604020202020204" pitchFamily="34" charset="0"/>
              </a:rPr>
              <a:t>anser vara </a:t>
            </a:r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viktiga i kommunen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01B5284-C442-448C-8E8D-15DFC6648A72}"/>
              </a:ext>
            </a:extLst>
          </p:cNvPr>
          <p:cNvSpPr txBox="1"/>
          <p:nvPr/>
        </p:nvSpPr>
        <p:spPr>
          <a:xfrm>
            <a:off x="8193024" y="5231530"/>
            <a:ext cx="6484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sv-SE" sz="1600" b="1">
                <a:solidFill>
                  <a:prstClr val="white"/>
                </a:solidFill>
                <a:latin typeface="Arial" panose="020B0604020202020204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Sammanställning av enkätresultaten</a:t>
            </a:r>
            <a:r>
              <a:rPr lang="sv-SE" sz="1600" b="1">
                <a:solidFill>
                  <a:prstClr val="white"/>
                </a:solidFill>
                <a:latin typeface="Arial" panose="020B0604020202020204"/>
              </a:rPr>
              <a:t> </a:t>
            </a:r>
            <a:br>
              <a:rPr lang="sv-SE" sz="1600" b="1">
                <a:solidFill>
                  <a:prstClr val="white"/>
                </a:solidFill>
                <a:latin typeface="Arial" panose="020B0604020202020204"/>
              </a:rPr>
            </a:br>
            <a:r>
              <a:rPr lang="sv-SE" sz="1600" b="1">
                <a:solidFill>
                  <a:prstClr val="white"/>
                </a:solidFill>
                <a:latin typeface="Arial" panose="020B0604020202020204"/>
              </a:rPr>
              <a:t>(på finska)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A6F295E-C037-41C9-8002-C8965D74C9A4}"/>
              </a:ext>
            </a:extLst>
          </p:cNvPr>
          <p:cNvSpPr txBox="1"/>
          <p:nvPr/>
        </p:nvSpPr>
        <p:spPr>
          <a:xfrm>
            <a:off x="8193024" y="5982854"/>
            <a:ext cx="312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sv-SE" sz="1600" b="1">
                <a:solidFill>
                  <a:schemeClr val="bg1"/>
                </a:solidFill>
                <a:latin typeface="Arial" panose="020B0604020202020204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www.unicef.fi/nakyviin</a:t>
            </a:r>
            <a:r>
              <a:rPr lang="sv-SE" sz="1600" b="1">
                <a:solidFill>
                  <a:schemeClr val="bg1"/>
                </a:solidFill>
                <a:latin typeface="Arial" panose="020B0604020202020204"/>
              </a:rPr>
              <a:t> (på finska)</a:t>
            </a:r>
          </a:p>
        </p:txBody>
      </p:sp>
    </p:spTree>
    <p:extLst>
      <p:ext uri="{BB962C8B-B14F-4D97-AF65-F5344CB8AC3E}">
        <p14:creationId xmlns:p14="http://schemas.microsoft.com/office/powerpoint/2010/main" val="341080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henkilö, poika, taapero&#10;&#10;Kuvaus luotu automaattisesti">
            <a:extLst>
              <a:ext uri="{FF2B5EF4-FFF2-40B4-BE49-F238E27FC236}">
                <a16:creationId xmlns="" xmlns:a16="http://schemas.microsoft.com/office/drawing/2014/main" id="{10735FCE-7E2D-7341-B55C-7CAD84EDA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48"/>
          <a:stretch/>
        </p:blipFill>
        <p:spPr>
          <a:xfrm>
            <a:off x="-90616" y="-6925"/>
            <a:ext cx="1228261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4A1D89-B910-7849-B64A-8765B6EDB5A8}"/>
              </a:ext>
            </a:extLst>
          </p:cNvPr>
          <p:cNvSpPr txBox="1"/>
          <p:nvPr/>
        </p:nvSpPr>
        <p:spPr>
          <a:xfrm rot="16200000">
            <a:off x="10743415" y="1029494"/>
            <a:ext cx="2666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UNICEF/</a:t>
            </a:r>
            <a:r>
              <a:rPr lang="en-US" sz="900" dirty="0">
                <a:solidFill>
                  <a:schemeClr val="tx1">
                    <a:alpha val="40000"/>
                  </a:schemeClr>
                </a:solidFill>
                <a:latin typeface="Arial" panose="020B0604020202020204"/>
              </a:rPr>
              <a:t>2018/Hanna-Kaisa Hämäläinen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4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039AB580-BA73-45BB-B333-C16794B3D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538" y="842453"/>
            <a:ext cx="6506029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 för att </a:t>
            </a:r>
            <a:r>
              <a:rPr lang="sv-SE" sz="3200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 bekanta dig </a:t>
            </a:r>
            <a:r>
              <a:rPr lang="sv-SE" sz="3200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barnets rättigheter.</a:t>
            </a:r>
          </a:p>
          <a:p>
            <a:pPr marL="0" indent="0">
              <a:buNone/>
            </a:pPr>
            <a:r>
              <a:rPr lang="sv-SE" sz="3200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 för </a:t>
            </a:r>
            <a:r>
              <a:rPr lang="sv-SE" sz="3200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står på </a:t>
            </a:r>
            <a:r>
              <a:rPr lang="sv-SE" sz="3200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barnets sida.</a:t>
            </a:r>
            <a:endParaRPr lang="sv-SE" sz="3200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="" xmlns:a16="http://schemas.microsoft.com/office/drawing/2014/main" id="{53A452C9-210E-43C6-92BC-38794600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73" y="5193792"/>
            <a:ext cx="1734312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1"/>
    </mc:Choice>
    <mc:Fallback xmlns="">
      <p:transition spd="slow" advTm="107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5CA24C-60E3-4819-A882-E1059193F412}"/>
              </a:ext>
            </a:extLst>
          </p:cNvPr>
          <p:cNvSpPr txBox="1"/>
          <p:nvPr/>
        </p:nvSpPr>
        <p:spPr>
          <a:xfrm>
            <a:off x="853811" y="1802787"/>
            <a:ext cx="54781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chemeClr val="bg1"/>
                </a:solidFill>
              </a:rPr>
              <a:t>Den styrkan som </a:t>
            </a:r>
            <a:r>
              <a:rPr lang="sv-SE" sz="4400" dirty="0">
                <a:solidFill>
                  <a:schemeClr val="bg1"/>
                </a:solidFill>
              </a:rPr>
              <a:t>konventionen om barnets rättigheter </a:t>
            </a:r>
            <a:r>
              <a:rPr lang="sv-SE" sz="4400" dirty="0" smtClean="0">
                <a:solidFill>
                  <a:schemeClr val="bg1"/>
                </a:solidFill>
              </a:rPr>
              <a:t>har ska omfatta </a:t>
            </a:r>
            <a:r>
              <a:rPr lang="sv-SE" sz="4400" b="1" dirty="0" smtClean="0">
                <a:solidFill>
                  <a:schemeClr val="bg1"/>
                </a:solidFill>
              </a:rPr>
              <a:t>varje barn</a:t>
            </a:r>
            <a:r>
              <a:rPr lang="sv-SE" sz="4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5981C0-F365-4F8B-A6AA-9DABCEF6A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38" t="1" b="-1835"/>
          <a:stretch/>
        </p:blipFill>
        <p:spPr>
          <a:xfrm>
            <a:off x="6914508" y="-143839"/>
            <a:ext cx="6938320" cy="71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4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5ADFFFE1-FCEE-4A87-ACD6-04388F8849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914" y="440358"/>
            <a:ext cx="6510913" cy="1325563"/>
          </a:xfrm>
        </p:spPr>
        <p:txBody>
          <a:bodyPr>
            <a:noAutofit/>
          </a:bodyPr>
          <a:lstStyle/>
          <a:p>
            <a:pPr lvl="0"/>
            <a:r>
              <a:rPr lang="sv-SE" sz="36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Allmänna principer i FN:s konvention om barnets rättigheter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4484E471-F7AF-45D6-8BE0-42C3513AC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86" y="2886051"/>
            <a:ext cx="1391852" cy="14071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4834CA9D-AFC1-4143-9D14-18046372D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94" y="5331108"/>
            <a:ext cx="1407191" cy="14071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1492CB63-6A1D-4327-9D29-3429950AA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85" y="1737923"/>
            <a:ext cx="1333983" cy="13339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97857B6D-9B3F-4680-9FE3-821ED571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39" y="4072333"/>
            <a:ext cx="1391852" cy="1391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kstiruutu 7">
            <a:extLst>
              <a:ext uri="{FF2B5EF4-FFF2-40B4-BE49-F238E27FC236}">
                <a16:creationId xmlns="" xmlns:a16="http://schemas.microsoft.com/office/drawing/2014/main" id="{7F4FCC55-A29F-485B-B7DE-25C5BC39DEE5}"/>
              </a:ext>
            </a:extLst>
          </p:cNvPr>
          <p:cNvSpPr txBox="1"/>
          <p:nvPr/>
        </p:nvSpPr>
        <p:spPr>
          <a:xfrm>
            <a:off x="2039566" y="2226950"/>
            <a:ext cx="6491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sz="2400" dirty="0" err="1"/>
              <a:t>Alla</a:t>
            </a:r>
            <a:r>
              <a:rPr lang="en-US" sz="2400" dirty="0"/>
              <a:t> barn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samma</a:t>
            </a:r>
            <a:r>
              <a:rPr lang="en-US" sz="2400" dirty="0"/>
              <a:t> </a:t>
            </a:r>
            <a:r>
              <a:rPr lang="en-US" sz="2400" dirty="0" err="1"/>
              <a:t>rättigheter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lika</a:t>
            </a:r>
            <a:r>
              <a:rPr lang="en-US" sz="2400" dirty="0"/>
              <a:t> </a:t>
            </a:r>
            <a:r>
              <a:rPr lang="en-US" sz="2400" dirty="0" err="1"/>
              <a:t>värde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[2]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v-SE" dirty="0"/>
          </a:p>
        </p:txBody>
      </p:sp>
      <p:sp>
        <p:nvSpPr>
          <p:cNvPr id="9" name="Tekstiruutu 8">
            <a:extLst>
              <a:ext uri="{FF2B5EF4-FFF2-40B4-BE49-F238E27FC236}">
                <a16:creationId xmlns="" xmlns:a16="http://schemas.microsoft.com/office/drawing/2014/main" id="{235B1430-5111-4965-9A3E-FB5742254DAC}"/>
              </a:ext>
            </a:extLst>
          </p:cNvPr>
          <p:cNvSpPr txBox="1"/>
          <p:nvPr/>
        </p:nvSpPr>
        <p:spPr>
          <a:xfrm>
            <a:off x="2138561" y="3356094"/>
            <a:ext cx="776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750"/>
              </a:spcBef>
              <a:buClr>
                <a:srgbClr val="000000"/>
              </a:buClr>
              <a:buSzPts val="2000"/>
            </a:pPr>
            <a:r>
              <a:rPr lang="en-US" sz="2400" dirty="0" err="1"/>
              <a:t>Barnets</a:t>
            </a:r>
            <a:r>
              <a:rPr lang="en-US" sz="2400" dirty="0"/>
              <a:t> </a:t>
            </a:r>
            <a:r>
              <a:rPr lang="en-US" sz="2400" dirty="0" err="1"/>
              <a:t>bästa</a:t>
            </a:r>
            <a:r>
              <a:rPr lang="en-US" sz="2400" dirty="0"/>
              <a:t> </a:t>
            </a:r>
            <a:r>
              <a:rPr lang="en-US" sz="2400" dirty="0" err="1"/>
              <a:t>ska</a:t>
            </a:r>
            <a:r>
              <a:rPr lang="en-US" sz="2400" dirty="0"/>
              <a:t> </a:t>
            </a:r>
            <a:r>
              <a:rPr lang="en-US" sz="2400" dirty="0" err="1"/>
              <a:t>beaktas</a:t>
            </a:r>
            <a:r>
              <a:rPr lang="en-US" sz="2400" dirty="0"/>
              <a:t> vid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beslut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rör</a:t>
            </a:r>
            <a:r>
              <a:rPr lang="en-US" sz="2400" dirty="0"/>
              <a:t> barn.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[3]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="" xmlns:a16="http://schemas.microsoft.com/office/drawing/2014/main" id="{C121A736-BCF2-4FB5-AC2B-03B623536B7F}"/>
              </a:ext>
            </a:extLst>
          </p:cNvPr>
          <p:cNvSpPr txBox="1"/>
          <p:nvPr/>
        </p:nvSpPr>
        <p:spPr>
          <a:xfrm>
            <a:off x="2138560" y="4532836"/>
            <a:ext cx="5775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750"/>
              </a:spcBef>
              <a:buClr>
                <a:srgbClr val="000000"/>
              </a:buClr>
              <a:buSzPts val="2000"/>
            </a:pPr>
            <a:r>
              <a:rPr lang="en-US" sz="2400" dirty="0" err="1"/>
              <a:t>Alla</a:t>
            </a:r>
            <a:r>
              <a:rPr lang="en-US" sz="2400" dirty="0"/>
              <a:t> barn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rätt</a:t>
            </a:r>
            <a:r>
              <a:rPr lang="en-US" sz="2400" dirty="0"/>
              <a:t> till liv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utveckling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[6]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v-SE" dirty="0"/>
          </a:p>
        </p:txBody>
      </p:sp>
      <p:sp>
        <p:nvSpPr>
          <p:cNvPr id="11" name="Tekstiruutu 10">
            <a:extLst>
              <a:ext uri="{FF2B5EF4-FFF2-40B4-BE49-F238E27FC236}">
                <a16:creationId xmlns="" xmlns:a16="http://schemas.microsoft.com/office/drawing/2014/main" id="{E94E5E95-82C9-4A3A-9CB5-A066419979BF}"/>
              </a:ext>
            </a:extLst>
          </p:cNvPr>
          <p:cNvSpPr txBox="1"/>
          <p:nvPr/>
        </p:nvSpPr>
        <p:spPr>
          <a:xfrm>
            <a:off x="2138559" y="5749120"/>
            <a:ext cx="8527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750"/>
              </a:spcBef>
              <a:buClr>
                <a:srgbClr val="000000"/>
              </a:buClr>
              <a:buSzPts val="2000"/>
            </a:pPr>
            <a:r>
              <a:rPr lang="en-US" sz="2400" dirty="0" err="1"/>
              <a:t>Alla</a:t>
            </a:r>
            <a:r>
              <a:rPr lang="en-US" sz="2400" dirty="0"/>
              <a:t> barn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rätt</a:t>
            </a:r>
            <a:r>
              <a:rPr lang="en-US" sz="2400" dirty="0"/>
              <a:t> </a:t>
            </a:r>
            <a:r>
              <a:rPr lang="en-US" sz="2400" dirty="0" err="1"/>
              <a:t>att</a:t>
            </a:r>
            <a:r>
              <a:rPr lang="en-US" sz="2400" dirty="0"/>
              <a:t> </a:t>
            </a:r>
            <a:r>
              <a:rPr lang="en-US" sz="2400" dirty="0" err="1"/>
              <a:t>uttrycka</a:t>
            </a:r>
            <a:r>
              <a:rPr lang="en-US" sz="2400" dirty="0"/>
              <a:t> sin </a:t>
            </a:r>
            <a:r>
              <a:rPr lang="en-US" sz="2400" dirty="0" err="1"/>
              <a:t>åsikt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få</a:t>
            </a:r>
            <a:r>
              <a:rPr lang="en-US" sz="2400" dirty="0"/>
              <a:t> den </a:t>
            </a:r>
            <a:r>
              <a:rPr lang="en-US" sz="2400" dirty="0" err="1"/>
              <a:t>respekterad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[12]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CF3D9F-AF45-493B-9522-21A422343FCE}"/>
              </a:ext>
            </a:extLst>
          </p:cNvPr>
          <p:cNvSpPr txBox="1"/>
          <p:nvPr/>
        </p:nvSpPr>
        <p:spPr>
          <a:xfrm>
            <a:off x="1939333" y="844832"/>
            <a:ext cx="8486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endParaRPr lang="x-none" sz="240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77">
              <a:defRPr/>
            </a:pPr>
            <a:endParaRPr lang="x-none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058386-2C7B-4D64-88C2-E69B9E76C1E5}"/>
              </a:ext>
            </a:extLst>
          </p:cNvPr>
          <p:cNvSpPr/>
          <p:nvPr/>
        </p:nvSpPr>
        <p:spPr>
          <a:xfrm>
            <a:off x="320898" y="1012954"/>
            <a:ext cx="103829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defTabSz="914377">
              <a:defRPr/>
            </a:pPr>
            <a: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Vilka </a:t>
            </a:r>
            <a:r>
              <a:rPr lang="sv-SE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 riskerar </a:t>
            </a:r>
            <a: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 bli marginaliserade? </a:t>
            </a:r>
            <a:b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Vilka barns rättigheter förverkligas inte </a:t>
            </a:r>
            <a:r>
              <a:rPr lang="sv-SE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fullt ut? </a:t>
            </a:r>
            <a: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Vilkas </a:t>
            </a:r>
            <a:r>
              <a:rPr lang="sv-SE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röster blir sällan hörda?  </a:t>
            </a:r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ED577C-EF11-4B66-9C82-AF05307E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45" y="531910"/>
            <a:ext cx="10163175" cy="1325563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solidFill>
                  <a:srgbClr val="00B0F0"/>
                </a:solidFill>
                <a:latin typeface="+mn-lt"/>
              </a:rPr>
              <a:t>Barn i mer sårbar </a:t>
            </a:r>
            <a:r>
              <a:rPr lang="sv-SE" sz="4000" dirty="0">
                <a:solidFill>
                  <a:srgbClr val="00B0F0"/>
                </a:solidFill>
                <a:latin typeface="+mn-lt"/>
              </a:rPr>
              <a:t>ställning </a:t>
            </a:r>
            <a:r>
              <a:rPr lang="sv-SE" sz="4000" dirty="0" smtClean="0">
                <a:solidFill>
                  <a:srgbClr val="00B0F0"/>
                </a:solidFill>
                <a:latin typeface="+mn-lt"/>
              </a:rPr>
              <a:t>kan exempelvis vara </a:t>
            </a:r>
            <a:r>
              <a:rPr lang="sv-SE" sz="2800" dirty="0">
                <a:solidFill>
                  <a:srgbClr val="00B0F0"/>
                </a:solidFill>
                <a:latin typeface="Open Sans" panose="020B0606030504020204" pitchFamily="34" charset="0"/>
              </a:rPr>
              <a:t/>
            </a:r>
            <a:br>
              <a:rPr lang="sv-SE" sz="2800" dirty="0">
                <a:solidFill>
                  <a:srgbClr val="00B0F0"/>
                </a:solidFill>
                <a:latin typeface="Open Sans" panose="020B0606030504020204" pitchFamily="34" charset="0"/>
              </a:rPr>
            </a:br>
            <a:endParaRPr lang="sv-SE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9404BB-A339-4360-A492-9E28F4B8A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45" y="2032134"/>
            <a:ext cx="5393267" cy="418835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sv-SE" sz="2650" dirty="0" smtClean="0">
                <a:solidFill>
                  <a:schemeClr val="tx1"/>
                </a:solidFill>
              </a:rPr>
              <a:t>Barn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sv-SE" sz="2650" dirty="0" smtClean="0">
                <a:solidFill>
                  <a:schemeClr val="tx1"/>
                </a:solidFill>
              </a:rPr>
              <a:t> med invandrarbakgrund</a:t>
            </a:r>
            <a:r>
              <a:rPr lang="sv-SE" sz="2650" dirty="0">
                <a:solidFill>
                  <a:schemeClr val="tx1"/>
                </a:solidFill>
              </a:rPr>
              <a:t> </a:t>
            </a:r>
            <a:endParaRPr lang="sv-SE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sv-SE" sz="2650" dirty="0" smtClean="0">
                <a:solidFill>
                  <a:schemeClr val="tx1"/>
                </a:solidFill>
              </a:rPr>
              <a:t> som </a:t>
            </a:r>
            <a:r>
              <a:rPr lang="sv-SE" sz="2650" dirty="0">
                <a:solidFill>
                  <a:schemeClr val="tx1"/>
                </a:solidFill>
              </a:rPr>
              <a:t>bor i fattiga familjer </a:t>
            </a:r>
            <a:endParaRPr lang="sv-SE" sz="2650" dirty="0">
              <a:solidFill>
                <a:schemeClr val="tx1"/>
              </a:solidFill>
              <a:cs typeface="Arial"/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sv-SE" sz="2650" dirty="0" smtClean="0">
                <a:solidFill>
                  <a:schemeClr val="tx1"/>
                </a:solidFill>
              </a:rPr>
              <a:t> som hör till sexuella minoriteter och könsminoriteter</a:t>
            </a:r>
            <a:endParaRPr lang="sv-SE" sz="2650" dirty="0">
              <a:solidFill>
                <a:schemeClr val="tx1"/>
              </a:solidFill>
              <a:cs typeface="Arial" panose="020B0604020202020204"/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sv-SE" sz="265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som </a:t>
            </a:r>
            <a:r>
              <a:rPr lang="sv-SE" sz="265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hör till </a:t>
            </a:r>
            <a:r>
              <a:rPr lang="sv-SE" sz="265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en annan minoritet </a:t>
            </a:r>
            <a:r>
              <a:rPr lang="sv-SE" sz="265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(t.ex. </a:t>
            </a:r>
            <a:r>
              <a:rPr lang="sv-SE" sz="265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romska barn</a:t>
            </a:r>
            <a:r>
              <a:rPr lang="sv-SE" sz="265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)</a:t>
            </a:r>
            <a:endParaRPr lang="sv-SE" sz="26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sv-SE" sz="2650" dirty="0" smtClean="0">
                <a:solidFill>
                  <a:schemeClr val="tx1"/>
                </a:solidFill>
              </a:rPr>
              <a:t> som lever med en funktionsnedsättning</a:t>
            </a:r>
            <a:endParaRPr lang="sv-SE" sz="2650" dirty="0">
              <a:solidFill>
                <a:schemeClr val="tx1"/>
              </a:solidFill>
              <a:cs typeface="Arial"/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sv-SE" sz="2650" dirty="0" smtClean="0">
                <a:solidFill>
                  <a:schemeClr val="tx1"/>
                </a:solidFill>
              </a:rPr>
              <a:t> med neuropsykiatriska utmaningar</a:t>
            </a:r>
            <a:r>
              <a:rPr lang="sv-SE" sz="2650" dirty="0">
                <a:solidFill>
                  <a:schemeClr val="tx1"/>
                </a:solidFill>
              </a:rPr>
              <a:t> </a:t>
            </a:r>
            <a:endParaRPr lang="sv-SE" sz="2650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sv-SE" sz="2667" dirty="0">
              <a:solidFill>
                <a:srgbClr val="2D29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C5BDE9-31D3-4BC8-947B-39AF06A6D768}"/>
              </a:ext>
            </a:extLst>
          </p:cNvPr>
          <p:cNvSpPr txBox="1"/>
          <p:nvPr/>
        </p:nvSpPr>
        <p:spPr>
          <a:xfrm>
            <a:off x="6269778" y="2032134"/>
            <a:ext cx="5659967" cy="35328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defTabSz="914377">
              <a:lnSpc>
                <a:spcPts val="2667"/>
              </a:lnSpc>
              <a:spcBef>
                <a:spcPts val="1000"/>
              </a:spcBef>
              <a:buClr>
                <a:srgbClr val="1CABE2"/>
              </a:buClr>
              <a:buFont typeface="Arial" panose="020B0604020202020204" pitchFamily="34" charset="0"/>
              <a:buChar char="–"/>
            </a:pPr>
            <a:r>
              <a:rPr lang="sv-SE" sz="2300" dirty="0" smtClean="0"/>
              <a:t>med ångestsjukdomar eller depression  </a:t>
            </a:r>
            <a:endParaRPr lang="sv-SE" dirty="0"/>
          </a:p>
          <a:p>
            <a:pPr marL="342900" indent="-342900" defTabSz="914377">
              <a:lnSpc>
                <a:spcPts val="2667"/>
              </a:lnSpc>
              <a:spcBef>
                <a:spcPts val="1000"/>
              </a:spcBef>
              <a:buClr>
                <a:srgbClr val="1CABE2"/>
              </a:buClr>
              <a:buFont typeface="Arial" panose="020B0604020202020204" pitchFamily="34" charset="0"/>
              <a:buChar char="–"/>
            </a:pPr>
            <a:r>
              <a:rPr lang="sv-SE" sz="2300" dirty="0" smtClean="0"/>
              <a:t>placerade </a:t>
            </a:r>
            <a:r>
              <a:rPr lang="sv-SE" sz="2300" dirty="0"/>
              <a:t>utanför </a:t>
            </a:r>
            <a:r>
              <a:rPr lang="sv-SE" sz="2300" dirty="0" smtClean="0"/>
              <a:t>hemmet</a:t>
            </a:r>
            <a:endParaRPr lang="sv-SE" sz="2300" dirty="0">
              <a:cs typeface="Arial"/>
            </a:endParaRPr>
          </a:p>
          <a:p>
            <a:pPr marL="342900" indent="-342900" defTabSz="914377">
              <a:lnSpc>
                <a:spcPts val="2667"/>
              </a:lnSpc>
              <a:spcBef>
                <a:spcPts val="1000"/>
              </a:spcBef>
              <a:buClr>
                <a:srgbClr val="1CABE2"/>
              </a:buClr>
              <a:buFont typeface="Arial" panose="020B0604020202020204" pitchFamily="34" charset="0"/>
              <a:buChar char="–"/>
            </a:pPr>
            <a:r>
              <a:rPr lang="sv-SE" sz="2300" dirty="0" smtClean="0">
                <a:ea typeface="+mn-lt"/>
                <a:cs typeface="+mn-lt"/>
              </a:rPr>
              <a:t>som </a:t>
            </a:r>
            <a:r>
              <a:rPr lang="sv-SE" sz="2300" dirty="0">
                <a:ea typeface="+mn-lt"/>
                <a:cs typeface="+mn-lt"/>
              </a:rPr>
              <a:t>blir mobbade </a:t>
            </a:r>
            <a:endParaRPr lang="sv-SE" sz="2300" dirty="0"/>
          </a:p>
          <a:p>
            <a:pPr marL="342900" indent="-342900" defTabSz="914377">
              <a:lnSpc>
                <a:spcPts val="2667"/>
              </a:lnSpc>
              <a:spcBef>
                <a:spcPts val="1000"/>
              </a:spcBef>
              <a:buClr>
                <a:srgbClr val="1CABE2"/>
              </a:buClr>
              <a:buFont typeface="Arial" panose="020B0604020202020204" pitchFamily="34" charset="0"/>
              <a:buChar char="–"/>
            </a:pPr>
            <a:r>
              <a:rPr lang="sv-SE" sz="2300" dirty="0" smtClean="0"/>
              <a:t>med överviktigt</a:t>
            </a:r>
            <a:endParaRPr lang="sv-SE" sz="2300" dirty="0">
              <a:cs typeface="Arial" panose="020B0604020202020204"/>
            </a:endParaRPr>
          </a:p>
          <a:p>
            <a:pPr marL="342900" indent="-342900" defTabSz="914377">
              <a:lnSpc>
                <a:spcPts val="2667"/>
              </a:lnSpc>
              <a:spcBef>
                <a:spcPts val="1000"/>
              </a:spcBef>
              <a:buClr>
                <a:srgbClr val="1CABE2"/>
              </a:buClr>
              <a:buFont typeface="Arial" panose="020B0604020202020204" pitchFamily="34" charset="0"/>
              <a:buChar char="–"/>
            </a:pPr>
            <a:r>
              <a:rPr lang="sv-SE" sz="2300" dirty="0" smtClean="0"/>
              <a:t>som </a:t>
            </a:r>
            <a:r>
              <a:rPr lang="sv-SE" sz="2300" dirty="0"/>
              <a:t>upplever våld </a:t>
            </a:r>
            <a:endParaRPr lang="sv-SE" sz="2300" dirty="0">
              <a:cs typeface="Arial" panose="020B0604020202020204"/>
            </a:endParaRPr>
          </a:p>
          <a:p>
            <a:pPr marL="342900" indent="-342900" defTabSz="914377">
              <a:lnSpc>
                <a:spcPts val="2667"/>
              </a:lnSpc>
              <a:spcBef>
                <a:spcPts val="1000"/>
              </a:spcBef>
              <a:buClr>
                <a:srgbClr val="1CABE2"/>
              </a:buClr>
              <a:buFont typeface="Arial" panose="020B0604020202020204" pitchFamily="34" charset="0"/>
              <a:buChar char="–"/>
            </a:pPr>
            <a:r>
              <a:rPr lang="sv-SE" sz="2300" dirty="0" smtClean="0"/>
              <a:t>som hoppat av skolan  </a:t>
            </a:r>
            <a:endParaRPr lang="sv-SE" sz="2300" dirty="0">
              <a:cs typeface="Arial" panose="020B0604020202020204"/>
            </a:endParaRPr>
          </a:p>
          <a:p>
            <a:pPr marL="342900" indent="-342900" defTabSz="914377">
              <a:lnSpc>
                <a:spcPts val="2667"/>
              </a:lnSpc>
              <a:spcBef>
                <a:spcPts val="1000"/>
              </a:spcBef>
              <a:buClr>
                <a:srgbClr val="1CABE2"/>
              </a:buClr>
              <a:buFont typeface="Arial" panose="020B0604020202020204" pitchFamily="34" charset="0"/>
              <a:buChar char="–"/>
            </a:pPr>
            <a:r>
              <a:rPr lang="sv-SE" sz="2300" dirty="0"/>
              <a:t>barn med </a:t>
            </a:r>
            <a:r>
              <a:rPr lang="sv-SE" sz="2300" dirty="0" smtClean="0"/>
              <a:t>rusmedelsproblematik</a:t>
            </a:r>
            <a:r>
              <a:rPr lang="sv-SE" sz="2300" dirty="0"/>
              <a:t> </a:t>
            </a:r>
            <a:r>
              <a:rPr lang="sv-SE" sz="2300" dirty="0">
                <a:solidFill>
                  <a:srgbClr val="2D2926"/>
                </a:solidFill>
              </a:rPr>
              <a:t> </a:t>
            </a:r>
            <a:endParaRPr lang="sv-SE" sz="2300" dirty="0">
              <a:solidFill>
                <a:srgbClr val="2D2926"/>
              </a:solidFill>
              <a:cs typeface="Arial"/>
            </a:endParaRPr>
          </a:p>
          <a:p>
            <a:pPr defTabSz="914377"/>
            <a:endParaRPr lang="sv-SE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9892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CF3D9F-AF45-493B-9522-21A422343FCE}"/>
              </a:ext>
            </a:extLst>
          </p:cNvPr>
          <p:cNvSpPr txBox="1"/>
          <p:nvPr/>
        </p:nvSpPr>
        <p:spPr>
          <a:xfrm>
            <a:off x="1852706" y="871747"/>
            <a:ext cx="8486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endParaRPr lang="sv-SE" sz="240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77">
              <a:defRPr/>
            </a:pPr>
            <a:endParaRPr lang="sv-SE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="" xmlns:a16="http://schemas.microsoft.com/office/drawing/2014/main" id="{051DE6A8-BF80-4078-A7CB-EC2D7BA86178}"/>
              </a:ext>
            </a:extLst>
          </p:cNvPr>
          <p:cNvSpPr txBox="1"/>
          <p:nvPr/>
        </p:nvSpPr>
        <p:spPr>
          <a:xfrm>
            <a:off x="636493" y="484094"/>
            <a:ext cx="8148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chemeClr val="bg1"/>
                </a:solidFill>
                <a:latin typeface="Arial"/>
                <a:cs typeface="Arial"/>
              </a:rPr>
              <a:t>Ser vi barn i genomsnitt </a:t>
            </a:r>
            <a:r>
              <a:rPr lang="sv-SE" sz="3600" b="1" dirty="0">
                <a:solidFill>
                  <a:schemeClr val="bg1"/>
                </a:solidFill>
                <a:latin typeface="Arial"/>
                <a:cs typeface="Arial"/>
              </a:rPr>
              <a:t>eller </a:t>
            </a:r>
            <a:r>
              <a:rPr lang="sv-SE" sz="3600" b="1" dirty="0" smtClean="0">
                <a:solidFill>
                  <a:schemeClr val="bg1"/>
                </a:solidFill>
                <a:latin typeface="Arial"/>
                <a:cs typeface="Arial"/>
              </a:rPr>
              <a:t>har vi fokus </a:t>
            </a:r>
            <a:r>
              <a:rPr lang="sv-SE" sz="3600" b="1" dirty="0">
                <a:solidFill>
                  <a:schemeClr val="bg1"/>
                </a:solidFill>
                <a:latin typeface="Arial"/>
                <a:cs typeface="Arial"/>
              </a:rPr>
              <a:t>på vissa barn?</a:t>
            </a:r>
          </a:p>
          <a:p>
            <a:endParaRPr lang="sv-SE" dirty="0"/>
          </a:p>
        </p:txBody>
      </p:sp>
      <p:sp>
        <p:nvSpPr>
          <p:cNvPr id="5" name="Tekstiruutu 4">
            <a:extLst>
              <a:ext uri="{FF2B5EF4-FFF2-40B4-BE49-F238E27FC236}">
                <a16:creationId xmlns="" xmlns:a16="http://schemas.microsoft.com/office/drawing/2014/main" id="{FF8F274D-BEB2-4A7D-BC4A-C90DA0981934}"/>
              </a:ext>
            </a:extLst>
          </p:cNvPr>
          <p:cNvSpPr txBox="1"/>
          <p:nvPr/>
        </p:nvSpPr>
        <p:spPr>
          <a:xfrm>
            <a:off x="1030940" y="272257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="" xmlns:a16="http://schemas.microsoft.com/office/drawing/2014/main" id="{BA1145AA-DBFC-423A-9608-A585C4C283DD}"/>
              </a:ext>
            </a:extLst>
          </p:cNvPr>
          <p:cNvSpPr txBox="1"/>
          <p:nvPr/>
        </p:nvSpPr>
        <p:spPr>
          <a:xfrm>
            <a:off x="1030940" y="4019416"/>
            <a:ext cx="2976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"/>
                <a:cs typeface="Arial"/>
              </a:rPr>
              <a:t>av alla åttonde- och </a:t>
            </a:r>
            <a:r>
              <a:rPr lang="sv-SE" b="1" dirty="0" err="1">
                <a:solidFill>
                  <a:schemeClr val="bg1"/>
                </a:solidFill>
                <a:latin typeface="Arial"/>
                <a:cs typeface="Arial"/>
              </a:rPr>
              <a:t>niondeklassister</a:t>
            </a:r>
            <a:r>
              <a:rPr lang="sv-SE" b="1" dirty="0">
                <a:solidFill>
                  <a:schemeClr val="bg1"/>
                </a:solidFill>
                <a:latin typeface="Arial"/>
                <a:cs typeface="Arial"/>
              </a:rPr>
              <a:t> rapporterade att de varje </a:t>
            </a:r>
            <a:r>
              <a:rPr lang="sv-SE" b="1" dirty="0" smtClean="0">
                <a:solidFill>
                  <a:schemeClr val="bg1"/>
                </a:solidFill>
                <a:latin typeface="Arial"/>
                <a:cs typeface="Arial"/>
              </a:rPr>
              <a:t>vecka upplevt </a:t>
            </a:r>
            <a:r>
              <a:rPr lang="sv-SE" b="1" dirty="0">
                <a:solidFill>
                  <a:schemeClr val="bg1"/>
                </a:solidFill>
                <a:latin typeface="Arial"/>
                <a:cs typeface="Arial"/>
              </a:rPr>
              <a:t>mobbning i </a:t>
            </a:r>
            <a:r>
              <a:rPr lang="sv-SE" b="1" dirty="0" smtClean="0">
                <a:solidFill>
                  <a:schemeClr val="bg1"/>
                </a:solidFill>
                <a:latin typeface="Arial"/>
                <a:cs typeface="Arial"/>
              </a:rPr>
              <a:t>skolan</a:t>
            </a:r>
            <a:r>
              <a:rPr lang="sv-SE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sv-SE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sv-SE" dirty="0"/>
          </a:p>
        </p:txBody>
      </p:sp>
      <p:sp>
        <p:nvSpPr>
          <p:cNvPr id="8" name="Tekstiruutu 7">
            <a:extLst>
              <a:ext uri="{FF2B5EF4-FFF2-40B4-BE49-F238E27FC236}">
                <a16:creationId xmlns="" xmlns:a16="http://schemas.microsoft.com/office/drawing/2014/main" id="{D893A8B3-00D7-4C13-8426-FBE24DA0DA75}"/>
              </a:ext>
            </a:extLst>
          </p:cNvPr>
          <p:cNvSpPr txBox="1"/>
          <p:nvPr/>
        </p:nvSpPr>
        <p:spPr>
          <a:xfrm>
            <a:off x="5638800" y="2722578"/>
            <a:ext cx="2976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33,7%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="" xmlns:a16="http://schemas.microsoft.com/office/drawing/2014/main" id="{8EBF190C-67FF-45B4-BEDF-F250CB1BA0A4}"/>
              </a:ext>
            </a:extLst>
          </p:cNvPr>
          <p:cNvSpPr txBox="1"/>
          <p:nvPr/>
        </p:nvSpPr>
        <p:spPr>
          <a:xfrm>
            <a:off x="5674659" y="3922908"/>
            <a:ext cx="311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"/>
                <a:cs typeface="Arial"/>
              </a:rPr>
              <a:t>av de unga </a:t>
            </a:r>
            <a:r>
              <a:rPr lang="sv-SE" b="1" dirty="0" smtClean="0">
                <a:solidFill>
                  <a:schemeClr val="bg1"/>
                </a:solidFill>
                <a:latin typeface="Arial"/>
                <a:cs typeface="Arial"/>
              </a:rPr>
              <a:t>med utländsk </a:t>
            </a:r>
            <a:r>
              <a:rPr lang="sv-SE" b="1" dirty="0">
                <a:solidFill>
                  <a:schemeClr val="bg1"/>
                </a:solidFill>
                <a:latin typeface="Arial"/>
                <a:cs typeface="Arial"/>
              </a:rPr>
              <a:t>bakgrund rapporterade att de varje </a:t>
            </a:r>
            <a:r>
              <a:rPr lang="sv-SE" b="1" dirty="0" smtClean="0">
                <a:solidFill>
                  <a:schemeClr val="bg1"/>
                </a:solidFill>
                <a:latin typeface="Arial"/>
                <a:cs typeface="Arial"/>
              </a:rPr>
              <a:t>vecka upplevt </a:t>
            </a:r>
            <a:r>
              <a:rPr lang="sv-SE" b="1" dirty="0">
                <a:solidFill>
                  <a:schemeClr val="bg1"/>
                </a:solidFill>
                <a:latin typeface="Arial"/>
                <a:cs typeface="Arial"/>
              </a:rPr>
              <a:t>mobbning i </a:t>
            </a:r>
            <a:r>
              <a:rPr lang="sv-SE" b="1" dirty="0" smtClean="0">
                <a:solidFill>
                  <a:schemeClr val="bg1"/>
                </a:solidFill>
                <a:latin typeface="Arial"/>
                <a:cs typeface="Arial"/>
              </a:rPr>
              <a:t>skolan</a:t>
            </a:r>
            <a:r>
              <a:rPr lang="sv-SE" sz="18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sv-SE" dirty="0"/>
          </a:p>
        </p:txBody>
      </p:sp>
      <p:sp>
        <p:nvSpPr>
          <p:cNvPr id="10" name="Tekstiruutu 9">
            <a:extLst>
              <a:ext uri="{FF2B5EF4-FFF2-40B4-BE49-F238E27FC236}">
                <a16:creationId xmlns="" xmlns:a16="http://schemas.microsoft.com/office/drawing/2014/main" id="{A3456266-DD3D-44A7-AA2C-A1586DEFE708}"/>
              </a:ext>
            </a:extLst>
          </p:cNvPr>
          <p:cNvSpPr txBox="1"/>
          <p:nvPr/>
        </p:nvSpPr>
        <p:spPr>
          <a:xfrm>
            <a:off x="7870952" y="6204629"/>
            <a:ext cx="4589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Källa: </a:t>
            </a:r>
            <a:r>
              <a:rPr lang="sv-SE" sz="1600" dirty="0" smtClean="0">
                <a:solidFill>
                  <a:schemeClr val="bg1"/>
                </a:solidFill>
                <a:latin typeface="Arial"/>
                <a:cs typeface="Arial"/>
              </a:rPr>
              <a:t>Hälsa </a:t>
            </a:r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i </a:t>
            </a:r>
            <a:r>
              <a:rPr lang="sv-SE" sz="1600" dirty="0" smtClean="0">
                <a:solidFill>
                  <a:schemeClr val="bg1"/>
                </a:solidFill>
                <a:latin typeface="Arial"/>
                <a:cs typeface="Arial"/>
              </a:rPr>
              <a:t>skolan- enkäten </a:t>
            </a:r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2021 och 2017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16611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CF3D9F-AF45-493B-9522-21A422343FCE}"/>
              </a:ext>
            </a:extLst>
          </p:cNvPr>
          <p:cNvSpPr txBox="1"/>
          <p:nvPr/>
        </p:nvSpPr>
        <p:spPr>
          <a:xfrm>
            <a:off x="1852706" y="825581"/>
            <a:ext cx="8486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endParaRPr lang="x-none" sz="240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77">
              <a:defRPr/>
            </a:pPr>
            <a:endParaRPr lang="x-none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058386-2C7B-4D64-88C2-E69B9E76C1E5}"/>
              </a:ext>
            </a:extLst>
          </p:cNvPr>
          <p:cNvSpPr/>
          <p:nvPr/>
        </p:nvSpPr>
        <p:spPr>
          <a:xfrm>
            <a:off x="789272" y="458073"/>
            <a:ext cx="8946399" cy="622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sv-SE" sz="3600" b="1" dirty="0" smtClean="0">
                <a:solidFill>
                  <a:prstClr val="white"/>
                </a:solidFill>
                <a:latin typeface="Arial" panose="020B0604020202020204"/>
              </a:rPr>
              <a:t>Att prioritera barnets bästa </a:t>
            </a:r>
            <a:endParaRPr lang="sv-SE" sz="3600" b="1" dirty="0">
              <a:solidFill>
                <a:prstClr val="white"/>
              </a:solidFill>
              <a:latin typeface="Arial" panose="020B0604020202020204"/>
            </a:endParaRPr>
          </a:p>
          <a:p>
            <a:pPr defTabSz="914377">
              <a:defRPr/>
            </a:pPr>
            <a:endParaRPr lang="sv-SE" sz="2667" dirty="0" smtClean="0">
              <a:solidFill>
                <a:prstClr val="white"/>
              </a:solidFill>
              <a:latin typeface="Arial" panose="020B0604020202020204"/>
            </a:endParaRPr>
          </a:p>
          <a:p>
            <a:pPr defTabSz="914377">
              <a:defRPr/>
            </a:pPr>
            <a:r>
              <a:rPr lang="sv-SE" sz="2400" dirty="0" smtClean="0">
                <a:solidFill>
                  <a:prstClr val="white"/>
                </a:solidFill>
                <a:latin typeface="Arial" panose="020B0604020202020204"/>
              </a:rPr>
              <a:t> </a:t>
            </a:r>
          </a:p>
          <a:p>
            <a:pPr defTabSz="914377">
              <a:defRPr/>
            </a:pPr>
            <a:r>
              <a:rPr lang="sv-SE" sz="2400" dirty="0" smtClean="0">
                <a:solidFill>
                  <a:schemeClr val="bg1"/>
                </a:solidFill>
              </a:rPr>
              <a:t>Barnkonventionen innehåller en skyldighet om att alltid bedöma barnets bästa och att prioritera det i beslutsfattande.</a:t>
            </a:r>
            <a:endParaRPr lang="sv-SE" sz="2400" dirty="0" smtClean="0">
              <a:solidFill>
                <a:schemeClr val="bg1"/>
              </a:solidFill>
              <a:latin typeface="Arial" panose="020B0604020202020204"/>
            </a:endParaRPr>
          </a:p>
          <a:p>
            <a:pPr marL="457189" indent="-457189" defTabSz="914377">
              <a:buFont typeface="Arial" panose="020B0604020202020204" pitchFamily="34" charset="0"/>
              <a:buChar char="•"/>
              <a:defRPr/>
            </a:pPr>
            <a:endParaRPr lang="sv-SE" sz="2400" dirty="0">
              <a:solidFill>
                <a:prstClr val="white"/>
              </a:solidFill>
              <a:latin typeface="Arial" panose="020B0604020202020204"/>
            </a:endParaRPr>
          </a:p>
          <a:p>
            <a:pPr defTabSz="914377">
              <a:defRPr/>
            </a:pPr>
            <a:r>
              <a:rPr lang="sv-SE" sz="2400" dirty="0">
                <a:solidFill>
                  <a:prstClr val="white"/>
                </a:solidFill>
                <a:latin typeface="Arial" panose="020B0604020202020204"/>
              </a:rPr>
              <a:t>Skyldigheten gäller</a:t>
            </a:r>
          </a:p>
          <a:p>
            <a:pPr marL="914388" lvl="1" indent="-457200" defTabSz="914377">
              <a:buClr>
                <a:schemeClr val="bg1"/>
              </a:buClr>
              <a:buFont typeface="Arial" panose="020B0604020202020204" pitchFamily="34" charset="0"/>
              <a:buChar char="–"/>
              <a:defRPr/>
            </a:pPr>
            <a:r>
              <a:rPr lang="sv-SE" sz="2400" b="1" dirty="0">
                <a:solidFill>
                  <a:prstClr val="white"/>
                </a:solidFill>
                <a:latin typeface="Arial" panose="020B0604020202020204"/>
              </a:rPr>
              <a:t>ett enskilt barn </a:t>
            </a:r>
            <a:r>
              <a:rPr lang="sv-SE" sz="2400" dirty="0">
                <a:solidFill>
                  <a:prstClr val="white"/>
                </a:solidFill>
                <a:latin typeface="Arial" panose="020B0604020202020204"/>
              </a:rPr>
              <a:t>–&gt; </a:t>
            </a:r>
            <a:r>
              <a:rPr lang="sv-SE" sz="2400" dirty="0">
                <a:solidFill>
                  <a:schemeClr val="lt1"/>
                </a:solidFill>
              </a:rPr>
              <a:t>individuella</a:t>
            </a:r>
            <a:r>
              <a:rPr lang="sv-SE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400" dirty="0">
                <a:solidFill>
                  <a:schemeClr val="lt1"/>
                </a:solidFill>
              </a:rPr>
              <a:t>och fallspecifika </a:t>
            </a:r>
            <a:r>
              <a:rPr lang="sv-SE" sz="2400" dirty="0" smtClean="0">
                <a:solidFill>
                  <a:schemeClr val="lt1"/>
                </a:solidFill>
              </a:rPr>
              <a:t>utvärdering</a:t>
            </a:r>
            <a:r>
              <a:rPr lang="sv-SE" sz="2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 </a:t>
            </a:r>
          </a:p>
          <a:p>
            <a:pPr marL="914388" lvl="1" indent="-457200" defTabSz="914377">
              <a:buClr>
                <a:schemeClr val="bg1"/>
              </a:buClr>
              <a:buFont typeface="Arial" panose="020B0604020202020204" pitchFamily="34" charset="0"/>
              <a:buChar char="–"/>
              <a:defRPr/>
            </a:pPr>
            <a:r>
              <a:rPr lang="sv-SE" sz="24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sv-SE" sz="2400" b="1" dirty="0" smtClean="0">
                <a:solidFill>
                  <a:prstClr val="white"/>
                </a:solidFill>
                <a:latin typeface="Arial" panose="020B0604020202020204"/>
              </a:rPr>
              <a:t>arn </a:t>
            </a:r>
            <a:r>
              <a:rPr lang="sv-SE" sz="2400" b="1" dirty="0">
                <a:solidFill>
                  <a:prstClr val="white"/>
                </a:solidFill>
                <a:latin typeface="Arial" panose="020B0604020202020204"/>
              </a:rPr>
              <a:t>och unga som grupper </a:t>
            </a:r>
            <a:r>
              <a:rPr lang="sv-SE" sz="2400" dirty="0">
                <a:solidFill>
                  <a:prstClr val="white"/>
                </a:solidFill>
                <a:latin typeface="Arial" panose="020B0604020202020204"/>
              </a:rPr>
              <a:t>-&gt; barnkonsekvensanalys och </a:t>
            </a:r>
            <a:r>
              <a:rPr lang="sv-SE" sz="2400" dirty="0">
                <a:solidFill>
                  <a:srgbClr val="FFFFFF"/>
                </a:solidFill>
              </a:rPr>
              <a:t>budgetering för förverkligandet av </a:t>
            </a:r>
            <a:r>
              <a:rPr lang="sv-SE" sz="2400" dirty="0" smtClean="0">
                <a:solidFill>
                  <a:srgbClr val="FFFFFF"/>
                </a:solidFill>
              </a:rPr>
              <a:t>barns </a:t>
            </a:r>
            <a:r>
              <a:rPr lang="sv-SE" sz="2400" dirty="0">
                <a:solidFill>
                  <a:srgbClr val="FFFFFF"/>
                </a:solidFill>
              </a:rPr>
              <a:t>rättigheter</a:t>
            </a:r>
            <a:r>
              <a:rPr lang="sv-SE" sz="2400" dirty="0" smtClean="0">
                <a:solidFill>
                  <a:srgbClr val="FFFFFF"/>
                </a:solidFill>
                <a:latin typeface="Arial" panose="020B0604020202020204"/>
              </a:rPr>
              <a:t> </a:t>
            </a:r>
            <a:endParaRPr lang="sv-SE" sz="2400" dirty="0">
              <a:solidFill>
                <a:srgbClr val="FFFFFF"/>
              </a:solidFill>
              <a:latin typeface="Arial" panose="020B0604020202020204"/>
            </a:endParaRPr>
          </a:p>
          <a:p>
            <a:pPr marL="914388" lvl="1" indent="-457200" defTabSz="914377">
              <a:buClr>
                <a:schemeClr val="bg1"/>
              </a:buClr>
              <a:buFont typeface="Arial" panose="020B0604020202020204" pitchFamily="34" charset="0"/>
              <a:buChar char="–"/>
              <a:defRPr/>
            </a:pPr>
            <a:r>
              <a:rPr lang="sv-SE" sz="2400" dirty="0">
                <a:solidFill>
                  <a:prstClr val="white"/>
                </a:solidFill>
                <a:latin typeface="Arial" panose="020B0604020202020204"/>
              </a:rPr>
              <a:t>beslut </a:t>
            </a:r>
            <a:r>
              <a:rPr lang="sv-SE" sz="2400" dirty="0" smtClean="0">
                <a:solidFill>
                  <a:prstClr val="white"/>
                </a:solidFill>
                <a:latin typeface="Arial" panose="020B0604020202020204"/>
              </a:rPr>
              <a:t>och aktiviteter </a:t>
            </a:r>
            <a:r>
              <a:rPr lang="sv-SE" sz="2400" dirty="0">
                <a:solidFill>
                  <a:prstClr val="white"/>
                </a:solidFill>
                <a:latin typeface="Arial" panose="020B0604020202020204"/>
              </a:rPr>
              <a:t>som </a:t>
            </a:r>
            <a:r>
              <a:rPr lang="sv-SE" sz="2400" b="1" dirty="0">
                <a:solidFill>
                  <a:prstClr val="white"/>
                </a:solidFill>
                <a:latin typeface="Arial" panose="020B0604020202020204"/>
              </a:rPr>
              <a:t>direkt och indirekt </a:t>
            </a:r>
            <a:r>
              <a:rPr lang="sv-SE" sz="2400" dirty="0">
                <a:solidFill>
                  <a:prstClr val="white"/>
                </a:solidFill>
                <a:latin typeface="Arial" panose="020B0604020202020204"/>
              </a:rPr>
              <a:t>påverkar barn och unga.</a:t>
            </a:r>
          </a:p>
          <a:p>
            <a:pPr defTabSz="914377">
              <a:defRPr/>
            </a:pPr>
            <a:endParaRPr lang="sv-SE" sz="2400" dirty="0">
              <a:solidFill>
                <a:prstClr val="white"/>
              </a:solidFill>
              <a:latin typeface="Arial" panose="020B0604020202020204"/>
            </a:endParaRPr>
          </a:p>
          <a:p>
            <a:pPr defTabSz="914377">
              <a:defRPr/>
            </a:pPr>
            <a:r>
              <a:rPr lang="sv-SE" sz="2400" dirty="0">
                <a:solidFill>
                  <a:prstClr val="white"/>
                </a:solidFill>
                <a:latin typeface="Arial" panose="020B0604020202020204"/>
              </a:rPr>
              <a:t>Skyldigheten innefattar barnets rätt att </a:t>
            </a:r>
            <a:r>
              <a:rPr lang="sv-SE" sz="2400" dirty="0" smtClean="0">
                <a:solidFill>
                  <a:prstClr val="white"/>
                </a:solidFill>
                <a:latin typeface="Arial" panose="020B0604020202020204"/>
              </a:rPr>
              <a:t>uttrycka sin åsikt i en fråga</a:t>
            </a:r>
            <a:endParaRPr lang="sv-SE" sz="240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374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9C5C439-975F-42C8-B131-A51804FC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7797144" cy="1352457"/>
          </a:xfrm>
        </p:spPr>
        <p:txBody>
          <a:bodyPr>
            <a:normAutofit/>
          </a:bodyPr>
          <a:lstStyle/>
          <a:p>
            <a:r>
              <a:rPr lang="sv-SE" sz="3600">
                <a:latin typeface="Arial" panose="020B0604020202020204" pitchFamily="34" charset="0"/>
                <a:cs typeface="Arial" panose="020B0604020202020204" pitchFamily="34" charset="0"/>
              </a:rPr>
              <a:t>Barnkonsekvensanalys</a:t>
            </a:r>
            <a:endParaRPr lang="sv-SE" sz="3600">
              <a:latin typeface="+mn-lt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EEDB8F-CE96-427B-B1D9-A920192A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6524"/>
            <a:ext cx="11102162" cy="41148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sv-SE" sz="19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Främjar </a:t>
            </a:r>
            <a:endParaRPr lang="sv-SE" sz="19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377" lvl="1" indent="-457189">
              <a:lnSpc>
                <a:spcPct val="107000"/>
              </a:lnSpc>
              <a:buFont typeface="Arial" panose="020B0604020202020204" pitchFamily="34" charset="0"/>
              <a:buChar char="–"/>
            </a:pPr>
            <a:r>
              <a:rPr lang="sv-SE" sz="1900" dirty="0">
                <a:solidFill>
                  <a:schemeClr val="tx1"/>
                </a:solidFill>
                <a:ea typeface="Calibri" panose="020F0502020204030204" pitchFamily="34" charset="0"/>
                <a:cs typeface="Calibri"/>
              </a:rPr>
              <a:t>ett smartare, </a:t>
            </a:r>
            <a:r>
              <a:rPr lang="sv-SE" sz="1900" dirty="0" smtClean="0">
                <a:solidFill>
                  <a:schemeClr val="tx1"/>
                </a:solidFill>
                <a:ea typeface="Calibri" panose="020F0502020204030204" pitchFamily="34" charset="0"/>
                <a:cs typeface="Calibri"/>
              </a:rPr>
              <a:t>mer hållbart </a:t>
            </a:r>
            <a:r>
              <a:rPr lang="sv-SE" sz="1900" dirty="0">
                <a:solidFill>
                  <a:schemeClr val="tx1"/>
                </a:solidFill>
                <a:ea typeface="Calibri" panose="020F0502020204030204" pitchFamily="34" charset="0"/>
                <a:cs typeface="Calibri"/>
              </a:rPr>
              <a:t>och </a:t>
            </a:r>
            <a:r>
              <a:rPr lang="sv-SE" sz="1900" dirty="0" smtClean="0">
                <a:solidFill>
                  <a:schemeClr val="tx1"/>
                </a:solidFill>
                <a:ea typeface="Calibri" panose="020F0502020204030204" pitchFamily="34" charset="0"/>
                <a:cs typeface="Calibri"/>
              </a:rPr>
              <a:t>mer kostnadseffektivt </a:t>
            </a:r>
            <a:r>
              <a:rPr lang="sv-SE" sz="1900" dirty="0">
                <a:solidFill>
                  <a:schemeClr val="tx1"/>
                </a:solidFill>
                <a:ea typeface="Calibri" panose="020F0502020204030204" pitchFamily="34" charset="0"/>
                <a:cs typeface="Calibri"/>
              </a:rPr>
              <a:t>beslutsfattande</a:t>
            </a:r>
          </a:p>
          <a:p>
            <a:pPr marL="914377" lvl="1" indent="-457189">
              <a:lnSpc>
                <a:spcPct val="107000"/>
              </a:lnSpc>
              <a:buFont typeface="Arial" panose="020B0604020202020204" pitchFamily="34" charset="0"/>
              <a:buChar char="–"/>
            </a:pPr>
            <a:r>
              <a:rPr lang="sv-SE" sz="1900" dirty="0">
                <a:solidFill>
                  <a:schemeClr val="tx1"/>
                </a:solidFill>
                <a:ea typeface="Calibri" panose="020F0502020204030204" pitchFamily="34" charset="0"/>
                <a:cs typeface="Calibri"/>
              </a:rPr>
              <a:t>kvalitet, öppenhet och inkludering i beredningen och beslutsfattandet</a:t>
            </a:r>
          </a:p>
          <a:p>
            <a:pPr marL="914377" lvl="1" indent="-457189">
              <a:lnSpc>
                <a:spcPct val="107000"/>
              </a:lnSpc>
              <a:buFont typeface="Arial" panose="020B0604020202020204" pitchFamily="34" charset="0"/>
              <a:buChar char="–"/>
            </a:pPr>
            <a:r>
              <a:rPr lang="sv-SE" sz="19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förebyggande i stället för </a:t>
            </a:r>
            <a:r>
              <a:rPr lang="sv-SE" sz="1900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att rätta till </a:t>
            </a:r>
            <a:r>
              <a:rPr lang="sv-SE" sz="19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 efterhand</a:t>
            </a:r>
            <a:endParaRPr lang="sv-SE" sz="19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377" lvl="1" indent="-457189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sv-SE" sz="19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sv-SE" sz="19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Möjliggör </a:t>
            </a:r>
            <a:endParaRPr lang="sv-SE" sz="19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377" lvl="1" indent="-457189">
              <a:lnSpc>
                <a:spcPct val="107000"/>
              </a:lnSpc>
              <a:buFont typeface="Arial" panose="020B0604020202020204" pitchFamily="34" charset="0"/>
              <a:buChar char="–"/>
            </a:pPr>
            <a:r>
              <a:rPr lang="sv-SE" sz="1900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ett övervägande av alternativa lösningar</a:t>
            </a:r>
            <a:endParaRPr lang="sv-SE" sz="19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377" lvl="1" indent="-457189">
              <a:lnSpc>
                <a:spcPct val="107000"/>
              </a:lnSpc>
              <a:buFont typeface="Arial" panose="020B0604020202020204" pitchFamily="34" charset="0"/>
              <a:buChar char="–"/>
            </a:pPr>
            <a:r>
              <a:rPr lang="sv-SE" sz="1900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faktabaserat beslutsfattande och ett kunskapsbaserat ledande</a:t>
            </a:r>
            <a:endParaRPr lang="sv-SE" sz="19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377" lvl="1" indent="-457189">
              <a:lnSpc>
                <a:spcPct val="107000"/>
              </a:lnSpc>
              <a:buFont typeface="Arial" panose="020B0604020202020204" pitchFamily="34" charset="0"/>
              <a:buChar char="–"/>
            </a:pPr>
            <a:r>
              <a:rPr lang="sv-SE" sz="1900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att i förväg </a:t>
            </a:r>
            <a:r>
              <a:rPr lang="sv-SE" sz="2000" dirty="0" smtClean="0">
                <a:solidFill>
                  <a:schemeClr val="tx1"/>
                </a:solidFill>
              </a:rPr>
              <a:t>minimera </a:t>
            </a:r>
            <a:r>
              <a:rPr lang="sv-SE" sz="2000" dirty="0">
                <a:solidFill>
                  <a:schemeClr val="tx1"/>
                </a:solidFill>
              </a:rPr>
              <a:t>negativa effekter, skador och risker för </a:t>
            </a:r>
            <a:r>
              <a:rPr lang="sv-SE" sz="2000" dirty="0" smtClean="0">
                <a:solidFill>
                  <a:schemeClr val="tx1"/>
                </a:solidFill>
              </a:rPr>
              <a:t>barnet </a:t>
            </a:r>
            <a:r>
              <a:rPr lang="sv-SE" sz="1900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sz="19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377" lvl="1" indent="-457189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–"/>
            </a:pPr>
            <a:r>
              <a:rPr lang="sv-SE" sz="1900" dirty="0">
                <a:solidFill>
                  <a:schemeClr val="tx1"/>
                </a:solidFill>
                <a:ea typeface="Calibri" panose="020F0502020204030204" pitchFamily="34" charset="0"/>
                <a:cs typeface="Calibri"/>
              </a:rPr>
              <a:t>val av det ur barnens synpunkt bästa alternativet jämte </a:t>
            </a:r>
            <a:r>
              <a:rPr lang="sv-SE" sz="1900" dirty="0" smtClean="0">
                <a:solidFill>
                  <a:schemeClr val="tx1"/>
                </a:solidFill>
                <a:ea typeface="Calibri" panose="020F0502020204030204" pitchFamily="34" charset="0"/>
                <a:cs typeface="Calibri"/>
              </a:rPr>
              <a:t>motiveringar</a:t>
            </a:r>
          </a:p>
          <a:p>
            <a:pPr marL="914377" lvl="1" indent="-457189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–"/>
            </a:pPr>
            <a:r>
              <a:rPr lang="sv-SE" sz="1900" dirty="0" smtClean="0">
                <a:solidFill>
                  <a:schemeClr val="tx1"/>
                </a:solidFill>
                <a:ea typeface="Calibri" panose="020F0502020204030204" pitchFamily="34" charset="0"/>
                <a:cs typeface="Calibri"/>
              </a:rPr>
              <a:t>att beslutsfattande vid flera alternativ görs baserat på vad som är barnets bästa  </a:t>
            </a:r>
            <a:endParaRPr lang="sv-SE" sz="1900" dirty="0">
              <a:solidFill>
                <a:schemeClr val="tx1"/>
              </a:solidFill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sv-SE" sz="20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227748" indent="-227748">
              <a:lnSpc>
                <a:spcPct val="90000"/>
              </a:lnSpc>
            </a:pPr>
            <a:endParaRPr lang="sv-SE" sz="20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227748" indent="-227748">
              <a:lnSpc>
                <a:spcPct val="90000"/>
              </a:lnSpc>
            </a:pPr>
            <a:endParaRPr lang="sv-SE" sz="2000" dirty="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27748" indent="-227748">
              <a:lnSpc>
                <a:spcPct val="90000"/>
              </a:lnSpc>
            </a:pPr>
            <a:endParaRPr lang="sv-SE" sz="20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1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7946A4-2E90-4084-AE35-996FB8DA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55" y="3773291"/>
            <a:ext cx="6386239" cy="111874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v-SE" b="1" i="0" dirty="0">
                <a:solidFill>
                  <a:srgbClr val="000000"/>
                </a:solidFill>
                <a:effectLst/>
                <a:latin typeface="Altis"/>
              </a:rPr>
              <a:t/>
            </a:r>
            <a:br>
              <a:rPr lang="sv-SE" b="1" i="0" dirty="0">
                <a:solidFill>
                  <a:srgbClr val="000000"/>
                </a:solidFill>
                <a:effectLst/>
                <a:latin typeface="Altis"/>
              </a:rPr>
            </a:br>
            <a:r>
              <a:rPr lang="sv-SE" sz="3600" b="1" dirty="0">
                <a:solidFill>
                  <a:srgbClr val="000000"/>
                </a:solidFill>
                <a:latin typeface="Altis"/>
              </a:rPr>
              <a:t/>
            </a:r>
            <a:br>
              <a:rPr lang="sv-SE" sz="3600" b="1" dirty="0">
                <a:solidFill>
                  <a:srgbClr val="000000"/>
                </a:solidFill>
                <a:latin typeface="Altis"/>
              </a:rPr>
            </a:br>
            <a:r>
              <a:rPr lang="sv-SE" sz="330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Hur </a:t>
            </a:r>
            <a:r>
              <a:rPr lang="sv-SE" sz="3300" dirty="0" smtClean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göra allokering av euron </a:t>
            </a:r>
            <a:r>
              <a:rPr lang="sv-SE" sz="330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till </a:t>
            </a:r>
            <a:r>
              <a:rPr lang="sv-SE" sz="3300" dirty="0" smtClean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barn och dessa eurons effekter  </a:t>
            </a:r>
            <a:r>
              <a:rPr lang="sv-SE" sz="330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/>
            </a:r>
            <a:br>
              <a:rPr lang="sv-SE" sz="330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</a:br>
            <a:r>
              <a:rPr lang="sv-SE" sz="330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= </a:t>
            </a:r>
            <a:r>
              <a:rPr lang="sv-SE" sz="3600" b="1" dirty="0">
                <a:solidFill>
                  <a:srgbClr val="000000"/>
                </a:solidFill>
                <a:latin typeface="Arial"/>
                <a:cs typeface="Arial"/>
              </a:rPr>
              <a:t>budgetering för förverkligandet av </a:t>
            </a:r>
            <a:r>
              <a:rPr lang="sv-SE" sz="3600" b="1" dirty="0" smtClean="0">
                <a:solidFill>
                  <a:srgbClr val="000000"/>
                </a:solidFill>
                <a:latin typeface="Arial"/>
                <a:cs typeface="Arial"/>
              </a:rPr>
              <a:t>barns rättigheter </a:t>
            </a:r>
            <a:r>
              <a:rPr lang="sv-SE" sz="3600" b="1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/>
            </a:r>
            <a:br>
              <a:rPr lang="sv-SE" sz="3600" b="1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</a:br>
            <a:r>
              <a:rPr lang="sv-SE" sz="3733" b="1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/>
            </a:r>
            <a:br>
              <a:rPr lang="sv-SE" sz="3733" b="1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</a:br>
            <a:r>
              <a:rPr lang="sv-SE" sz="3733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sv-SE" sz="3733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="" xmlns:a16="http://schemas.microsoft.com/office/drawing/2014/main" id="{620CA43E-4738-4CF0-8A1A-4F34748D9FD4}"/>
              </a:ext>
            </a:extLst>
          </p:cNvPr>
          <p:cNvSpPr txBox="1"/>
          <p:nvPr/>
        </p:nvSpPr>
        <p:spPr>
          <a:xfrm>
            <a:off x="806824" y="887506"/>
            <a:ext cx="8059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 av ekonomin där barnets bästa tillgodoses 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927942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NICEF Power Point Template 2016 Ver1" id="{8A075FBB-1C6F-465C-A5FE-1A6D200E867D}" vid="{14510833-776C-4255-AE90-488164A5D830}"/>
    </a:ext>
  </a:extLst>
</a:theme>
</file>

<file path=ppt/theme/theme2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 Point pohja siistitty.potx" id="{378CFCED-2286-4ACC-84D8-D62EE6F2B941}" vid="{BAF8F25E-C9D8-4590-A802-472AD4E3E3A0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NICEF Power Point Template 2016 Ver1" id="{8A075FBB-1C6F-465C-A5FE-1A6D200E867D}" vid="{14510833-776C-4255-AE90-488164A5D830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NICEF Power Point Template 2016 Ver1" id="{8A075FBB-1C6F-465C-A5FE-1A6D200E867D}" vid="{14510833-776C-4255-AE90-488164A5D830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NICEF Power Point Template 2016 Ver1" id="{8A075FBB-1C6F-465C-A5FE-1A6D200E867D}" vid="{14510833-776C-4255-AE90-488164A5D830}"/>
    </a:ext>
  </a:extLst>
</a:theme>
</file>

<file path=ppt/theme/theme6.xml><?xml version="1.0" encoding="utf-8"?>
<a:theme xmlns:a="http://schemas.openxmlformats.org/drawingml/2006/main" name="suomenunicef">
  <a:themeElements>
    <a:clrScheme name="unicef varit">
      <a:dk1>
        <a:sysClr val="windowText" lastClr="000000"/>
      </a:dk1>
      <a:lt1>
        <a:sysClr val="window" lastClr="FFFFFF"/>
      </a:lt1>
      <a:dk2>
        <a:srgbClr val="77777A"/>
      </a:dk2>
      <a:lt2>
        <a:srgbClr val="D8D1CA"/>
      </a:lt2>
      <a:accent1>
        <a:srgbClr val="374EA2"/>
      </a:accent1>
      <a:accent2>
        <a:srgbClr val="77777A"/>
      </a:accent2>
      <a:accent3>
        <a:srgbClr val="D8D1CA"/>
      </a:accent3>
      <a:accent4>
        <a:srgbClr val="E2231A"/>
      </a:accent4>
      <a:accent5>
        <a:srgbClr val="F26A21"/>
      </a:accent5>
      <a:accent6>
        <a:srgbClr val="FFC20E"/>
      </a:accent6>
      <a:hlink>
        <a:srgbClr val="00AEEF"/>
      </a:hlink>
      <a:folHlink>
        <a:srgbClr val="5DD5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omenunicef" id="{42EB05D5-785C-477E-803F-F5121EC2BB0E}" vid="{283A7343-4E3E-4D7C-B868-DA134BF9D72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A5C0A5EA04B75418257ACEBA88831CE" ma:contentTypeVersion="12" ma:contentTypeDescription="Luo uusi asiakirja." ma:contentTypeScope="" ma:versionID="e7757b528fb3bb20326c65970d0d684e">
  <xsd:schema xmlns:xsd="http://www.w3.org/2001/XMLSchema" xmlns:xs="http://www.w3.org/2001/XMLSchema" xmlns:p="http://schemas.microsoft.com/office/2006/metadata/properties" xmlns:ns2="babaa2b5-d958-4b5f-807c-e9d1aaa26cf5" xmlns:ns3="185ae8bc-0836-446c-8da7-d4d32f9b4c76" targetNamespace="http://schemas.microsoft.com/office/2006/metadata/properties" ma:root="true" ma:fieldsID="0c1509c663d5a9e561cf55757b5e4c5f" ns2:_="" ns3:_="">
    <xsd:import namespace="babaa2b5-d958-4b5f-807c-e9d1aaa26cf5"/>
    <xsd:import namespace="185ae8bc-0836-446c-8da7-d4d32f9b4c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aa2b5-d958-4b5f-807c-e9d1aaa26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ae8bc-0836-446c-8da7-d4d32f9b4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DC09A9-B88B-4FD0-8A64-D4F86FBC2C58}">
  <ds:schemaRefs>
    <ds:schemaRef ds:uri="185ae8bc-0836-446c-8da7-d4d32f9b4c76"/>
    <ds:schemaRef ds:uri="babaa2b5-d958-4b5f-807c-e9d1aaa26c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2CA9F9-7722-4B9C-B8A7-083EAD5AD9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1FB99C9-9941-418C-97FF-D1C43E0376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543</Words>
  <Application>Microsoft Macintosh PowerPoint</Application>
  <PresentationFormat>Custom</PresentationFormat>
  <Paragraphs>108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1_Office Theme</vt:lpstr>
      <vt:lpstr>12_Office Theme</vt:lpstr>
      <vt:lpstr>2_Office Theme</vt:lpstr>
      <vt:lpstr>3_Office Theme</vt:lpstr>
      <vt:lpstr>5_Office Theme</vt:lpstr>
      <vt:lpstr>suomenunicef</vt:lpstr>
      <vt:lpstr>PowerPoint Presentation</vt:lpstr>
      <vt:lpstr>PowerPoint Presentation</vt:lpstr>
      <vt:lpstr>Allmänna principer i FN:s konvention om barnets rättigheter</vt:lpstr>
      <vt:lpstr>PowerPoint Presentation</vt:lpstr>
      <vt:lpstr>Barn i mer sårbar ställning kan exempelvis vara  </vt:lpstr>
      <vt:lpstr>PowerPoint Presentation</vt:lpstr>
      <vt:lpstr>PowerPoint Presentation</vt:lpstr>
      <vt:lpstr>Barnkonsekvensanalys</vt:lpstr>
      <vt:lpstr>  Hur göra allokering av euron till barn och dessa eurons effekter   = budgetering för förverkligandet av barns rättigheter    </vt:lpstr>
      <vt:lpstr>Ett barn har rätt att få sin åsikt beaktad i kommunen</vt:lpstr>
      <vt:lpstr>Ett barn har rätt att få sin åsikt beaktad i kommunen</vt:lpstr>
      <vt:lpstr>Barnets rätt till   liv och utveckling: rätt till hälsa, trygghet, lärande, lek, vila och fritid.  </vt:lpstr>
      <vt:lpstr>Vad kan man göra i kommunen för att</vt:lpstr>
      <vt:lpstr>Saker som de unga anser vara viktiga i kommunen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Laaja</dc:creator>
  <cp:lastModifiedBy>Malin  Gustavsson</cp:lastModifiedBy>
  <cp:revision>23</cp:revision>
  <dcterms:created xsi:type="dcterms:W3CDTF">2022-02-02T09:50:25Z</dcterms:created>
  <dcterms:modified xsi:type="dcterms:W3CDTF">2022-04-18T14:13:03Z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0x0101000A5C0A5EA04B75418257ACEBA88831CE</vt:lpwstr>
  </property>
</Properties>
</file>